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7" r:id="rId2"/>
    <p:sldId id="261" r:id="rId3"/>
    <p:sldId id="262" r:id="rId4"/>
    <p:sldId id="260" r:id="rId5"/>
    <p:sldId id="258" r:id="rId6"/>
    <p:sldId id="259" r:id="rId7"/>
    <p:sldId id="264" r:id="rId8"/>
    <p:sldId id="265" r:id="rId9"/>
    <p:sldId id="266"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9DAD0C-B97E-4396-BA04-E5FFDF031AF0}" v="14" dt="2024-11-20T14:51:06.3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9" d="100"/>
          <a:sy n="79" d="100"/>
        </p:scale>
        <p:origin x="8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_ red ba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DA507-EE43-77FA-DA6B-E973C6A26220}"/>
              </a:ext>
            </a:extLst>
          </p:cNvPr>
          <p:cNvSpPr>
            <a:spLocks noGrp="1"/>
          </p:cNvSpPr>
          <p:nvPr>
            <p:ph type="title"/>
          </p:nvPr>
        </p:nvSpPr>
        <p:spPr>
          <a:xfrm>
            <a:off x="838200" y="365126"/>
            <a:ext cx="10515600" cy="997510"/>
          </a:xfrm>
        </p:spPr>
        <p:txBody>
          <a:bodyPr/>
          <a:lstStyle>
            <a:lvl1pPr>
              <a:defRPr>
                <a:solidFill>
                  <a:schemeClr val="accent1"/>
                </a:solidFill>
                <a:latin typeface="Arial" panose="020B0604020202020204" pitchFamily="34" charset="0"/>
                <a:cs typeface="Arial" panose="020B0604020202020204" pitchFamily="34" charset="0"/>
              </a:defRPr>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50B1952E-ED4F-CECE-B3D3-04B0BD0B37C3}"/>
              </a:ext>
            </a:extLst>
          </p:cNvPr>
          <p:cNvSpPr>
            <a:spLocks noGrp="1"/>
          </p:cNvSpPr>
          <p:nvPr>
            <p:ph idx="1"/>
          </p:nvPr>
        </p:nvSpPr>
        <p:spPr>
          <a:xfrm>
            <a:off x="838200" y="1395320"/>
            <a:ext cx="10515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F30BB1A-FD53-700D-47E6-097B29AD06DB}"/>
              </a:ext>
            </a:extLst>
          </p:cNvPr>
          <p:cNvSpPr>
            <a:spLocks noGrp="1"/>
          </p:cNvSpPr>
          <p:nvPr>
            <p:ph type="dt" sz="half" idx="10"/>
          </p:nvPr>
        </p:nvSpPr>
        <p:spPr/>
        <p:txBody>
          <a:bodyPr/>
          <a:lstStyle/>
          <a:p>
            <a:fld id="{3F19AFCB-A5E4-CE4F-8583-48FFE24742F6}" type="datetimeFigureOut">
              <a:rPr lang="en-US" smtClean="0"/>
              <a:t>11/20/2024</a:t>
            </a:fld>
            <a:endParaRPr lang="en-US"/>
          </a:p>
        </p:txBody>
      </p:sp>
      <p:sp>
        <p:nvSpPr>
          <p:cNvPr id="5" name="Footer Placeholder 4">
            <a:extLst>
              <a:ext uri="{FF2B5EF4-FFF2-40B4-BE49-F238E27FC236}">
                <a16:creationId xmlns:a16="http://schemas.microsoft.com/office/drawing/2014/main" id="{9198B59D-ECB5-4138-C18D-ADDCBB1B4D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DDA1AC-46C3-26CC-96DB-5B5B1AED7138}"/>
              </a:ext>
            </a:extLst>
          </p:cNvPr>
          <p:cNvSpPr>
            <a:spLocks noGrp="1"/>
          </p:cNvSpPr>
          <p:nvPr>
            <p:ph type="sldNum" sz="quarter" idx="12"/>
          </p:nvPr>
        </p:nvSpPr>
        <p:spPr/>
        <p:txBody>
          <a:bodyPr/>
          <a:lstStyle/>
          <a:p>
            <a:fld id="{1B287C65-F529-6A4B-9307-53EFD28F08ED}" type="slidenum">
              <a:rPr lang="en-US" smtClean="0"/>
              <a:t>‹#›</a:t>
            </a:fld>
            <a:endParaRPr lang="en-US"/>
          </a:p>
        </p:txBody>
      </p:sp>
      <p:sp>
        <p:nvSpPr>
          <p:cNvPr id="8" name="Rectangle 7">
            <a:extLst>
              <a:ext uri="{FF2B5EF4-FFF2-40B4-BE49-F238E27FC236}">
                <a16:creationId xmlns:a16="http://schemas.microsoft.com/office/drawing/2014/main" id="{54FBE522-9C93-2690-A430-811909B12E74}"/>
              </a:ext>
            </a:extLst>
          </p:cNvPr>
          <p:cNvSpPr/>
          <p:nvPr userDrawn="1"/>
        </p:nvSpPr>
        <p:spPr>
          <a:xfrm flipH="1">
            <a:off x="0" y="0"/>
            <a:ext cx="11927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8757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_Title Slide">
    <p:spTree>
      <p:nvGrpSpPr>
        <p:cNvPr id="1" name=""/>
        <p:cNvGrpSpPr/>
        <p:nvPr/>
      </p:nvGrpSpPr>
      <p:grpSpPr>
        <a:xfrm>
          <a:off x="0" y="0"/>
          <a:ext cx="0" cy="0"/>
          <a:chOff x="0" y="0"/>
          <a:chExt cx="0" cy="0"/>
        </a:xfrm>
      </p:grpSpPr>
      <p:pic>
        <p:nvPicPr>
          <p:cNvPr id="11" name="Picture 8">
            <a:extLst>
              <a:ext uri="{FF2B5EF4-FFF2-40B4-BE49-F238E27FC236}">
                <a16:creationId xmlns:a16="http://schemas.microsoft.com/office/drawing/2014/main" id="{515AE902-E0FC-7A5F-732B-7E26BD66E26D}"/>
              </a:ext>
            </a:extLst>
          </p:cNvPr>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a:stretch/>
        </p:blipFill>
        <p:spPr>
          <a:xfrm>
            <a:off x="2943225" y="0"/>
            <a:ext cx="9248775" cy="6878639"/>
          </a:xfrm>
          <a:prstGeom prst="rect">
            <a:avLst/>
          </a:prstGeom>
          <a:blipFill dpi="0" rotWithShape="1">
            <a:blip r:embed="rId3" cstate="email">
              <a:extLst>
                <a:ext uri="{28A0092B-C50C-407E-A947-70E740481C1C}">
                  <a14:useLocalDpi xmlns:a14="http://schemas.microsoft.com/office/drawing/2010/main"/>
                </a:ext>
              </a:extLst>
            </a:blip>
            <a:srcRect/>
            <a:stretch>
              <a:fillRect/>
            </a:stretch>
          </a:blipFill>
        </p:spPr>
      </p:pic>
      <p:sp>
        <p:nvSpPr>
          <p:cNvPr id="5" name="Picture Placeholder 4">
            <a:extLst>
              <a:ext uri="{FF2B5EF4-FFF2-40B4-BE49-F238E27FC236}">
                <a16:creationId xmlns:a16="http://schemas.microsoft.com/office/drawing/2014/main" id="{7DD83FA7-083A-D5DD-F36A-AAFA01DCAAEE}"/>
              </a:ext>
            </a:extLst>
          </p:cNvPr>
          <p:cNvSpPr>
            <a:spLocks noGrp="1"/>
          </p:cNvSpPr>
          <p:nvPr>
            <p:ph type="pic" sz="quarter" idx="10"/>
          </p:nvPr>
        </p:nvSpPr>
        <p:spPr>
          <a:xfrm>
            <a:off x="2952750" y="-28214"/>
            <a:ext cx="9239250" cy="6878638"/>
          </a:xfrm>
        </p:spPr>
        <p:txBody>
          <a:bodyPr/>
          <a:lstStyle/>
          <a:p>
            <a:r>
              <a:rPr lang="en-GB"/>
              <a:t>Click icon to add picture</a:t>
            </a:r>
          </a:p>
        </p:txBody>
      </p:sp>
      <p:pic>
        <p:nvPicPr>
          <p:cNvPr id="6" name="Picture 5">
            <a:extLst>
              <a:ext uri="{FF2B5EF4-FFF2-40B4-BE49-F238E27FC236}">
                <a16:creationId xmlns:a16="http://schemas.microsoft.com/office/drawing/2014/main" id="{D3566F35-1168-0ADF-7969-513E94AF9BE8}"/>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p:blipFill>
        <p:spPr>
          <a:xfrm>
            <a:off x="276447" y="161238"/>
            <a:ext cx="2586484" cy="1554717"/>
          </a:xfrm>
          <a:prstGeom prst="rect">
            <a:avLst/>
          </a:prstGeom>
        </p:spPr>
      </p:pic>
      <p:sp>
        <p:nvSpPr>
          <p:cNvPr id="9" name="Google Shape;124;p24">
            <a:extLst>
              <a:ext uri="{FF2B5EF4-FFF2-40B4-BE49-F238E27FC236}">
                <a16:creationId xmlns:a16="http://schemas.microsoft.com/office/drawing/2014/main" id="{FE241B5E-D793-B37B-F0BC-F11977A17252}"/>
              </a:ext>
            </a:extLst>
          </p:cNvPr>
          <p:cNvSpPr/>
          <p:nvPr userDrawn="1"/>
        </p:nvSpPr>
        <p:spPr>
          <a:xfrm rot="5400000">
            <a:off x="1706825" y="733365"/>
            <a:ext cx="4478400" cy="6702000"/>
          </a:xfrm>
          <a:prstGeom prst="rect">
            <a:avLst/>
          </a:prstGeom>
          <a:solidFill>
            <a:schemeClr val="accent1">
              <a:alpha val="861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itle 1">
            <a:extLst>
              <a:ext uri="{FF2B5EF4-FFF2-40B4-BE49-F238E27FC236}">
                <a16:creationId xmlns:a16="http://schemas.microsoft.com/office/drawing/2014/main" id="{63F48DC6-8C9A-7041-4D5A-8494D0BF79D7}"/>
              </a:ext>
            </a:extLst>
          </p:cNvPr>
          <p:cNvSpPr>
            <a:spLocks noGrp="1"/>
          </p:cNvSpPr>
          <p:nvPr>
            <p:ph type="ctrTitle"/>
          </p:nvPr>
        </p:nvSpPr>
        <p:spPr>
          <a:xfrm>
            <a:off x="808382" y="2126355"/>
            <a:ext cx="6278218" cy="3289853"/>
          </a:xfrm>
        </p:spPr>
        <p:txBody>
          <a:bodyPr anchor="b">
            <a:normAutofit/>
          </a:bodyPr>
          <a:lstStyle>
            <a:lvl1pPr algn="l">
              <a:defRPr sz="5400" b="1">
                <a:solidFill>
                  <a:schemeClr val="bg1"/>
                </a:solidFill>
                <a:latin typeface="Arial" panose="020B0604020202020204" pitchFamily="34" charset="0"/>
                <a:ea typeface="Helvetica Neue" panose="02000503000000020004" pitchFamily="2" charset="0"/>
                <a:cs typeface="Arial" panose="020B0604020202020204" pitchFamily="34" charset="0"/>
              </a:defRPr>
            </a:lvl1pPr>
          </a:lstStyle>
          <a:p>
            <a:r>
              <a:rPr lang="en-GB"/>
              <a:t>Click to edit Master title style</a:t>
            </a:r>
            <a:endParaRPr lang="en-US"/>
          </a:p>
        </p:txBody>
      </p:sp>
      <p:sp>
        <p:nvSpPr>
          <p:cNvPr id="3" name="Subtitle 2">
            <a:extLst>
              <a:ext uri="{FF2B5EF4-FFF2-40B4-BE49-F238E27FC236}">
                <a16:creationId xmlns:a16="http://schemas.microsoft.com/office/drawing/2014/main" id="{1682C907-2B3B-23AA-FCEB-330370E43A14}"/>
              </a:ext>
            </a:extLst>
          </p:cNvPr>
          <p:cNvSpPr>
            <a:spLocks noGrp="1"/>
          </p:cNvSpPr>
          <p:nvPr>
            <p:ph type="subTitle" idx="1"/>
          </p:nvPr>
        </p:nvSpPr>
        <p:spPr>
          <a:xfrm>
            <a:off x="808382" y="5545417"/>
            <a:ext cx="6278218" cy="477078"/>
          </a:xfrm>
        </p:spPr>
        <p:txBody>
          <a:bodyPr/>
          <a:lstStyle>
            <a:lvl1pPr marL="0" indent="0" algn="l">
              <a:buNone/>
              <a:defRPr sz="2400">
                <a:solidFill>
                  <a:schemeClr val="bg1"/>
                </a:solidFill>
                <a:latin typeface="Arial" panose="020B0604020202020204" pitchFamily="34" charset="0"/>
                <a:ea typeface="Helvetica Neue" panose="02000503000000020004" pitchFamily="2"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10" name="Google Shape;127;p24">
            <a:extLst>
              <a:ext uri="{FF2B5EF4-FFF2-40B4-BE49-F238E27FC236}">
                <a16:creationId xmlns:a16="http://schemas.microsoft.com/office/drawing/2014/main" id="{3FF0DCDA-47BC-D937-115A-05632BC3BFF1}"/>
              </a:ext>
            </a:extLst>
          </p:cNvPr>
          <p:cNvSpPr/>
          <p:nvPr userDrawn="1"/>
        </p:nvSpPr>
        <p:spPr>
          <a:xfrm rot="-5400000" flipH="1">
            <a:off x="9805400" y="3936965"/>
            <a:ext cx="4478400" cy="2948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lumMod val="20000"/>
                  <a:lumOff val="80000"/>
                </a:schemeClr>
              </a:solidFill>
            </a:endParaRPr>
          </a:p>
        </p:txBody>
      </p:sp>
    </p:spTree>
    <p:extLst>
      <p:ext uri="{BB962C8B-B14F-4D97-AF65-F5344CB8AC3E}">
        <p14:creationId xmlns:p14="http://schemas.microsoft.com/office/powerpoint/2010/main" val="158757910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55F4A7-02AE-9593-1BAF-A88D86792E7B}"/>
              </a:ext>
            </a:extLst>
          </p:cNvPr>
          <p:cNvSpPr>
            <a:spLocks noGrp="1"/>
          </p:cNvSpPr>
          <p:nvPr>
            <p:ph type="title"/>
          </p:nvPr>
        </p:nvSpPr>
        <p:spPr>
          <a:xfrm>
            <a:off x="551597" y="365126"/>
            <a:ext cx="10515600" cy="99751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E4918A3-4465-8C8E-B0C6-1F391EA3EEE9}"/>
              </a:ext>
            </a:extLst>
          </p:cNvPr>
          <p:cNvSpPr>
            <a:spLocks noGrp="1"/>
          </p:cNvSpPr>
          <p:nvPr>
            <p:ph type="body" idx="1"/>
          </p:nvPr>
        </p:nvSpPr>
        <p:spPr>
          <a:xfrm>
            <a:off x="551597" y="1395320"/>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FB2521D-E0F5-3FA5-D408-16FF9CF62F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n-lt"/>
              </a:defRPr>
            </a:lvl1pPr>
          </a:lstStyle>
          <a:p>
            <a:fld id="{3F19AFCB-A5E4-CE4F-8583-48FFE24742F6}" type="datetimeFigureOut">
              <a:rPr lang="en-US" smtClean="0"/>
              <a:pPr/>
              <a:t>11/20/2024</a:t>
            </a:fld>
            <a:endParaRPr lang="en-US"/>
          </a:p>
        </p:txBody>
      </p:sp>
      <p:sp>
        <p:nvSpPr>
          <p:cNvPr id="5" name="Footer Placeholder 4">
            <a:extLst>
              <a:ext uri="{FF2B5EF4-FFF2-40B4-BE49-F238E27FC236}">
                <a16:creationId xmlns:a16="http://schemas.microsoft.com/office/drawing/2014/main" id="{3229910E-BA01-7259-1C34-E6B63A2094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0A26BB5C-DAEC-2D92-7D1E-EAD7EE0B84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n-lt"/>
              </a:defRPr>
            </a:lvl1pPr>
          </a:lstStyle>
          <a:p>
            <a:fld id="{1B287C65-F529-6A4B-9307-53EFD28F08ED}" type="slidenum">
              <a:rPr lang="en-US" smtClean="0"/>
              <a:pPr/>
              <a:t>‹#›</a:t>
            </a:fld>
            <a:endParaRPr lang="en-US"/>
          </a:p>
        </p:txBody>
      </p:sp>
    </p:spTree>
    <p:extLst>
      <p:ext uri="{BB962C8B-B14F-4D97-AF65-F5344CB8AC3E}">
        <p14:creationId xmlns:p14="http://schemas.microsoft.com/office/powerpoint/2010/main" val="1147150549"/>
      </p:ext>
    </p:extLst>
  </p:cSld>
  <p:clrMap bg1="lt1" tx1="dk1" bg2="lt2" tx2="dk2" accent1="accent1" accent2="accent2" accent3="accent3" accent4="accent4" accent5="accent5" accent6="accent6" hlink="hlink" folHlink="folHlink"/>
  <p:sldLayoutIdLst>
    <p:sldLayoutId id="2147483695" r:id="rId1"/>
    <p:sldLayoutId id="2147483660" r:id="rId2"/>
  </p:sldLayoutIdLst>
  <p:txStyles>
    <p:titleStyle>
      <a:lvl1pPr algn="l" defTabSz="914400" rtl="0" eaLnBrk="1" latinLnBrk="0" hangingPunct="1">
        <a:lnSpc>
          <a:spcPct val="90000"/>
        </a:lnSpc>
        <a:spcBef>
          <a:spcPct val="0"/>
        </a:spcBef>
        <a:buNone/>
        <a:defRPr sz="3200" b="1" kern="1200">
          <a:solidFill>
            <a:schemeClr val="tx1"/>
          </a:solidFill>
          <a:latin typeface="+mn-lt"/>
          <a:ea typeface="Helvetica Neue" panose="02000503000000020004" pitchFamily="2" charset="0"/>
          <a:cs typeface="Helvetica Neue" panose="02000503000000020004" pitchFamily="2"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400" kern="1200">
          <a:solidFill>
            <a:schemeClr val="tx1"/>
          </a:solidFill>
          <a:latin typeface="+mn-lt"/>
          <a:ea typeface="Helvetica Neue" panose="02000503000000020004" pitchFamily="2" charset="0"/>
          <a:cs typeface="Helvetica Neue" panose="02000503000000020004" pitchFamily="2"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000" kern="1200">
          <a:solidFill>
            <a:schemeClr val="tx1"/>
          </a:solidFill>
          <a:latin typeface="+mn-lt"/>
          <a:ea typeface="Helvetica Neue" panose="02000503000000020004" pitchFamily="2" charset="0"/>
          <a:cs typeface="Helvetica Neue" panose="02000503000000020004" pitchFamily="2"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n-lt"/>
          <a:ea typeface="Helvetica Neue" panose="02000503000000020004" pitchFamily="2" charset="0"/>
          <a:cs typeface="Helvetica Neue" panose="02000503000000020004" pitchFamily="2"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Helvetica Neue" panose="02000503000000020004" pitchFamily="2" charset="0"/>
          <a:cs typeface="Helvetica Neue" panose="02000503000000020004" pitchFamily="2"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Helvetica Neue" panose="02000503000000020004" pitchFamily="2" charset="0"/>
          <a:cs typeface="Helvetica Neue" panose="02000503000000020004"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bransch.trafikverket.se/en/startpage/suppliers/Procurement/" TargetMode="External"/><Relationship Id="rId2" Type="http://schemas.openxmlformats.org/officeDocument/2006/relationships/hyperlink" Target="https://eur02.safelinks.protection.outlook.com/?url=http%3A%2F%2Fwww.transitio.se%2F&amp;data=05%7C02%7Cemma.johnson%40businessandtrade.gov.uk%7C6f266cc743fd4cbd20a208dd08a4daed%7C8fa217ec33aa46fbad96dfe68006bb86%7C0%7C0%7C638676226367201443%7CUnknown%7CTWFpbGZsb3d8eyJFbXB0eU1hcGkiOnRydWUsIlYiOiIwLjAuMDAwMCIsIlAiOiJXaW4zMiIsIkFOIjoiTWFpbCIsIldUIjoyfQ%3D%3D%7C0%7C%7C%7C&amp;sdata=tL8dQy1FeXBioWV2RfyVUSd2vZoJAQ%2BORP4XNJBYSEA%3D&amp;reserved=0"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Loubna.choug@fcdo.gov.uk" TargetMode="External"/><Relationship Id="rId3" Type="http://schemas.openxmlformats.org/officeDocument/2006/relationships/hyperlink" Target="mailto:Ana.Parada@fcdo.gov.uk" TargetMode="External"/><Relationship Id="rId7" Type="http://schemas.openxmlformats.org/officeDocument/2006/relationships/hyperlink" Target="mailto:shaan.Padayachy@fcdo.gov.uk" TargetMode="External"/><Relationship Id="rId2" Type="http://schemas.openxmlformats.org/officeDocument/2006/relationships/hyperlink" Target="https://eu.eventscloud.com/ehome/200278602/about/" TargetMode="External"/><Relationship Id="rId1" Type="http://schemas.openxmlformats.org/officeDocument/2006/relationships/slideLayout" Target="../slideLayouts/slideLayout1.xml"/><Relationship Id="rId6" Type="http://schemas.openxmlformats.org/officeDocument/2006/relationships/hyperlink" Target="mailto:Claudia.Rodriguez@fcdo.gov.uk" TargetMode="External"/><Relationship Id="rId5" Type="http://schemas.openxmlformats.org/officeDocument/2006/relationships/hyperlink" Target="mailto:Alan.Goodliffe@fcdo.gov.uk" TargetMode="External"/><Relationship Id="rId4" Type="http://schemas.openxmlformats.org/officeDocument/2006/relationships/hyperlink" Target="mailto:Ahmed.Farouk@fcdo.gov.uk"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great.gov.uk/contact/domestic/export-support/" TargetMode="External"/><Relationship Id="rId2" Type="http://schemas.openxmlformats.org/officeDocument/2006/relationships/hyperlink" Target="https://www.great.gov.uk/" TargetMode="External"/><Relationship Id="rId1" Type="http://schemas.openxmlformats.org/officeDocument/2006/relationships/slideLayout" Target="../slideLayouts/slideLayout1.xml"/><Relationship Id="rId6" Type="http://schemas.openxmlformats.org/officeDocument/2006/relationships/hyperlink" Target="mailto:Andy.smith@businessandtrade.gov.uk" TargetMode="External"/><Relationship Id="rId5" Type="http://schemas.openxmlformats.org/officeDocument/2006/relationships/hyperlink" Target="mailto:emma.johnson@businessandtrade.gov.uk" TargetMode="External"/><Relationship Id="rId4" Type="http://schemas.openxmlformats.org/officeDocument/2006/relationships/hyperlink" Target="https://www.great.gov.uk/export-academy/"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aoi.org.eg/en/units/%D9%85%D8%B5%D9%86%D8%B9_%D8%B3%D9%8A%D9%85%D8%A7%D9%81" TargetMode="External"/><Relationship Id="rId2" Type="http://schemas.openxmlformats.org/officeDocument/2006/relationships/hyperlink" Target="https://www.neric.com/"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eur02.safelinks.protection.outlook.com/?url=https%3A%2F%2Fnyatunnelbanan.se%2Fen%2Fprocurement%2Fsupplier-day%2F&amp;data=05%7C02%7Cemma.johnson%40businessandtrade.gov.uk%7C6f266cc743fd4cbd20a208dd08a4daed%7C8fa217ec33aa46fbad96dfe68006bb86%7C0%7C0%7C638676226367183383%7CUnknown%7CTWFpbGZsb3d8eyJFbXB0eU1hcGkiOnRydWUsIlYiOiIwLjAuMDAwMCIsIlAiOiJXaW4zMiIsIkFOIjoiTWFpbCIsIldUIjoyfQ%3D%3D%7C0%7C%7C%7C&amp;sdata=aNEqAgjPGnxN33mv21FOsD13WyPt%2BRndmok8rPAx6RA%3D&amp;reserved=0" TargetMode="External"/><Relationship Id="rId2" Type="http://schemas.openxmlformats.org/officeDocument/2006/relationships/hyperlink" Target="https://eur02.safelinks.protection.outlook.com/?url=http%3A%2F%2Fwww.trafikverket.se%2F&amp;data=05%7C02%7Cemma.johnson%40businessandtrade.gov.uk%7C6f266cc743fd4cbd20a208dd08a4daed%7C8fa217ec33aa46fbad96dfe68006bb86%7C0%7C0%7C638676226367154284%7CUnknown%7CTWFpbGZsb3d8eyJFbXB0eU1hcGkiOnRydWUsIlYiOiIwLjAuMDAwMCIsIlAiOiJXaW4zMiIsIkFOIjoiTWFpbCIsIldUIjoyfQ%3D%3D%7C0%7C%7C%7C&amp;sdata=a6aPnh2LK%2FDY5YWgj98JAvivPiR6dDOXBeE9d%2F1qro0%3D&amp;reserved=0"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5BF7FDE-6CC3-F04A-8651-B920E4FB8A77}"/>
              </a:ext>
            </a:extLst>
          </p:cNvPr>
          <p:cNvSpPr>
            <a:spLocks noGrp="1"/>
          </p:cNvSpPr>
          <p:nvPr>
            <p:ph type="subTitle" idx="1"/>
          </p:nvPr>
        </p:nvSpPr>
        <p:spPr/>
        <p:txBody>
          <a:bodyPr>
            <a:normAutofit/>
          </a:bodyPr>
          <a:lstStyle/>
          <a:p>
            <a:endParaRPr lang="en-GB" dirty="0"/>
          </a:p>
          <a:p>
            <a:endParaRPr lang="en-GB" dirty="0"/>
          </a:p>
          <a:p>
            <a:endParaRPr lang="en-US" dirty="0"/>
          </a:p>
        </p:txBody>
      </p:sp>
      <p:sp>
        <p:nvSpPr>
          <p:cNvPr id="2" name="Title 1">
            <a:extLst>
              <a:ext uri="{FF2B5EF4-FFF2-40B4-BE49-F238E27FC236}">
                <a16:creationId xmlns:a16="http://schemas.microsoft.com/office/drawing/2014/main" id="{274D7A84-B273-D74D-8649-7067EA31401A}"/>
              </a:ext>
            </a:extLst>
          </p:cNvPr>
          <p:cNvSpPr>
            <a:spLocks noGrp="1"/>
          </p:cNvSpPr>
          <p:nvPr>
            <p:ph type="ctrTitle"/>
          </p:nvPr>
        </p:nvSpPr>
        <p:spPr/>
        <p:txBody>
          <a:bodyPr>
            <a:normAutofit fontScale="90000"/>
          </a:bodyPr>
          <a:lstStyle/>
          <a:p>
            <a:r>
              <a:rPr lang="en-US" sz="5400" dirty="0"/>
              <a:t>Midlands Track</a:t>
            </a:r>
            <a:br>
              <a:rPr lang="en-US" sz="5400" dirty="0"/>
            </a:br>
            <a:r>
              <a:rPr lang="en-US" sz="5400" dirty="0"/>
              <a:t>Coffee and Conversation</a:t>
            </a:r>
            <a:br>
              <a:rPr lang="en-US" sz="5400" dirty="0"/>
            </a:br>
            <a:br>
              <a:rPr lang="en-US" sz="5400" dirty="0"/>
            </a:br>
            <a:r>
              <a:rPr lang="en-US" sz="2800" dirty="0"/>
              <a:t>DBT Midlands, Africa, Europe and LATAC</a:t>
            </a:r>
            <a:endParaRPr lang="en-US" dirty="0"/>
          </a:p>
        </p:txBody>
      </p:sp>
    </p:spTree>
    <p:extLst>
      <p:ext uri="{BB962C8B-B14F-4D97-AF65-F5344CB8AC3E}">
        <p14:creationId xmlns:p14="http://schemas.microsoft.com/office/powerpoint/2010/main" val="2033614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96FB5C-EFFF-4379-DC87-A6F8E420FE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8BA621-1CE5-0ACD-A69B-5A5DFBB06E9D}"/>
              </a:ext>
            </a:extLst>
          </p:cNvPr>
          <p:cNvSpPr>
            <a:spLocks noGrp="1"/>
          </p:cNvSpPr>
          <p:nvPr>
            <p:ph type="title"/>
          </p:nvPr>
        </p:nvSpPr>
        <p:spPr/>
        <p:txBody>
          <a:bodyPr/>
          <a:lstStyle/>
          <a:p>
            <a:r>
              <a:rPr lang="en-GB" dirty="0"/>
              <a:t>DBT Sweden Notes Pg 3</a:t>
            </a:r>
            <a:br>
              <a:rPr lang="en-GB" dirty="0"/>
            </a:br>
            <a:r>
              <a:rPr lang="en-GB" dirty="0"/>
              <a:t>	 </a:t>
            </a:r>
          </a:p>
        </p:txBody>
      </p:sp>
      <p:sp>
        <p:nvSpPr>
          <p:cNvPr id="5" name="Content Placeholder 4">
            <a:extLst>
              <a:ext uri="{FF2B5EF4-FFF2-40B4-BE49-F238E27FC236}">
                <a16:creationId xmlns:a16="http://schemas.microsoft.com/office/drawing/2014/main" id="{8D0C2142-39A0-0CE4-5592-E1A16250B403}"/>
              </a:ext>
            </a:extLst>
          </p:cNvPr>
          <p:cNvSpPr>
            <a:spLocks noGrp="1"/>
          </p:cNvSpPr>
          <p:nvPr>
            <p:ph idx="1"/>
          </p:nvPr>
        </p:nvSpPr>
        <p:spPr>
          <a:xfrm>
            <a:off x="838200" y="1395319"/>
            <a:ext cx="10515600" cy="4908203"/>
          </a:xfrm>
        </p:spPr>
        <p:txBody>
          <a:bodyPr>
            <a:normAutofit/>
          </a:bodyPr>
          <a:lstStyle/>
          <a:p>
            <a:pPr marL="0" indent="0">
              <a:spcBef>
                <a:spcPts val="0"/>
              </a:spcBef>
              <a:buNone/>
            </a:pPr>
            <a:endParaRPr lang="en-GB" sz="1600" dirty="0">
              <a:effectLst/>
              <a:latin typeface="+mj-lt"/>
              <a:ea typeface="DengXian" panose="02010600030101010101" pitchFamily="2" charset="-122"/>
              <a:cs typeface="Aptos" panose="020B0004020202020204" pitchFamily="34" charset="0"/>
            </a:endParaRPr>
          </a:p>
          <a:p>
            <a:pPr marL="0" indent="0">
              <a:spcBef>
                <a:spcPts val="0"/>
              </a:spcBef>
              <a:buNone/>
            </a:pPr>
            <a:r>
              <a:rPr lang="en-GB" sz="1600" dirty="0" err="1">
                <a:effectLst/>
                <a:latin typeface="+mj-lt"/>
                <a:ea typeface="DengXian" panose="02010600030101010101" pitchFamily="2" charset="-122"/>
                <a:cs typeface="Aptos" panose="020B0004020202020204" pitchFamily="34" charset="0"/>
              </a:rPr>
              <a:t>Transitio</a:t>
            </a:r>
            <a:r>
              <a:rPr lang="en-GB" sz="1600" dirty="0">
                <a:effectLst/>
                <a:latin typeface="+mj-lt"/>
                <a:ea typeface="DengXian" panose="02010600030101010101" pitchFamily="2" charset="-122"/>
                <a:cs typeface="Aptos" panose="020B0004020202020204" pitchFamily="34" charset="0"/>
              </a:rPr>
              <a:t> (</a:t>
            </a:r>
            <a:r>
              <a:rPr lang="en-GB" sz="1600" u="sng" dirty="0">
                <a:solidFill>
                  <a:srgbClr val="467886"/>
                </a:solidFill>
                <a:effectLst/>
                <a:latin typeface="+mj-lt"/>
                <a:ea typeface="DengXian" panose="02010600030101010101" pitchFamily="2" charset="-122"/>
                <a:cs typeface="Aptos" panose="020B0004020202020204" pitchFamily="34" charset="0"/>
                <a:hlinkClick r:id="rId2"/>
              </a:rPr>
              <a:t>www.transitio.se</a:t>
            </a:r>
            <a:r>
              <a:rPr lang="en-GB" sz="1600" dirty="0">
                <a:effectLst/>
                <a:latin typeface="+mj-lt"/>
                <a:ea typeface="DengXian" panose="02010600030101010101" pitchFamily="2" charset="-122"/>
                <a:cs typeface="Aptos" panose="020B0004020202020204" pitchFamily="34" charset="0"/>
              </a:rPr>
              <a:t>) – a kind of ROSCO that is jointly owned by the Swedish county councils – is planning to procure new vehicles:</a:t>
            </a:r>
          </a:p>
          <a:p>
            <a:pPr marL="0" indent="0">
              <a:spcBef>
                <a:spcPts val="0"/>
              </a:spcBef>
              <a:buNone/>
            </a:pPr>
            <a:r>
              <a:rPr lang="en-GB" sz="1600" dirty="0">
                <a:effectLst/>
                <a:latin typeface="+mj-lt"/>
                <a:ea typeface="DengXian" panose="02010600030101010101" pitchFamily="2" charset="-122"/>
                <a:cs typeface="Aptos" panose="020B0004020202020204" pitchFamily="34" charset="0"/>
              </a:rPr>
              <a:t> </a:t>
            </a:r>
          </a:p>
          <a:p>
            <a:pPr marL="0" lvl="0" indent="0">
              <a:spcBef>
                <a:spcPts val="0"/>
              </a:spcBef>
              <a:buNone/>
            </a:pPr>
            <a:r>
              <a:rPr lang="en-GB" sz="1600" dirty="0">
                <a:effectLst/>
                <a:latin typeface="+mj-lt"/>
                <a:ea typeface="Times New Roman" panose="02020603050405020304" pitchFamily="18" charset="0"/>
                <a:cs typeface="Times New Roman" panose="02020603050405020304" pitchFamily="18" charset="0"/>
              </a:rPr>
              <a:t>New Trams for the city of Uppsala. </a:t>
            </a:r>
            <a:r>
              <a:rPr lang="en-GB" sz="1600" dirty="0" err="1">
                <a:effectLst/>
                <a:latin typeface="+mj-lt"/>
                <a:ea typeface="Times New Roman" panose="02020603050405020304" pitchFamily="18" charset="0"/>
                <a:cs typeface="Times New Roman" panose="02020603050405020304" pitchFamily="18" charset="0"/>
              </a:rPr>
              <a:t>Transitio</a:t>
            </a:r>
            <a:r>
              <a:rPr lang="en-GB" sz="1600" dirty="0">
                <a:effectLst/>
                <a:latin typeface="+mj-lt"/>
                <a:ea typeface="Times New Roman" panose="02020603050405020304" pitchFamily="18" charset="0"/>
                <a:cs typeface="Times New Roman" panose="02020603050405020304" pitchFamily="18" charset="0"/>
              </a:rPr>
              <a:t> responsible for the procurement, Region Uppsala is the client. The project is ongoing and official tendering process is expected to start mid- autumn this year. Planned start of traffic late 2029. </a:t>
            </a:r>
            <a:endParaRPr lang="en-GB" sz="1600" dirty="0">
              <a:effectLst/>
              <a:latin typeface="+mj-lt"/>
              <a:ea typeface="Aptos" panose="020B0004020202020204" pitchFamily="34" charset="0"/>
              <a:cs typeface="Times New Roman" panose="02020603050405020304" pitchFamily="18" charset="0"/>
            </a:endParaRPr>
          </a:p>
          <a:p>
            <a:pPr indent="0">
              <a:spcBef>
                <a:spcPts val="0"/>
              </a:spcBef>
              <a:buNone/>
            </a:pPr>
            <a:r>
              <a:rPr lang="en-GB" sz="1600" dirty="0">
                <a:effectLst/>
                <a:latin typeface="+mj-lt"/>
                <a:ea typeface="DengXian" panose="02010600030101010101" pitchFamily="2" charset="-122"/>
                <a:cs typeface="Aptos" panose="020B0004020202020204" pitchFamily="34" charset="0"/>
              </a:rPr>
              <a:t> </a:t>
            </a:r>
          </a:p>
          <a:p>
            <a:pPr marL="0" lvl="0" indent="0">
              <a:spcBef>
                <a:spcPts val="0"/>
              </a:spcBef>
              <a:buNone/>
            </a:pPr>
            <a:r>
              <a:rPr lang="en-GB" sz="1600" dirty="0">
                <a:effectLst/>
                <a:latin typeface="+mj-lt"/>
                <a:ea typeface="Times New Roman" panose="02020603050405020304" pitchFamily="18" charset="0"/>
                <a:cs typeface="Times New Roman" panose="02020603050405020304" pitchFamily="18" charset="0"/>
              </a:rPr>
              <a:t>New Regional trains for </a:t>
            </a:r>
            <a:r>
              <a:rPr lang="en-GB" sz="1600" dirty="0" err="1">
                <a:effectLst/>
                <a:latin typeface="+mj-lt"/>
                <a:ea typeface="Times New Roman" panose="02020603050405020304" pitchFamily="18" charset="0"/>
                <a:cs typeface="Times New Roman" panose="02020603050405020304" pitchFamily="18" charset="0"/>
              </a:rPr>
              <a:t>Norrtåg</a:t>
            </a:r>
            <a:r>
              <a:rPr lang="en-GB" sz="1600" dirty="0">
                <a:effectLst/>
                <a:latin typeface="+mj-lt"/>
                <a:ea typeface="Times New Roman" panose="02020603050405020304" pitchFamily="18" charset="0"/>
                <a:cs typeface="Times New Roman" panose="02020603050405020304" pitchFamily="18" charset="0"/>
              </a:rPr>
              <a:t> (the 4 regions in the northern part of Sweden). </a:t>
            </a:r>
            <a:r>
              <a:rPr lang="en-GB" sz="1600" dirty="0" err="1">
                <a:effectLst/>
                <a:latin typeface="+mj-lt"/>
                <a:ea typeface="Times New Roman" panose="02020603050405020304" pitchFamily="18" charset="0"/>
                <a:cs typeface="Times New Roman" panose="02020603050405020304" pitchFamily="18" charset="0"/>
              </a:rPr>
              <a:t>Transitio</a:t>
            </a:r>
            <a:r>
              <a:rPr lang="en-GB" sz="1600" dirty="0">
                <a:effectLst/>
                <a:latin typeface="+mj-lt"/>
                <a:ea typeface="Times New Roman" panose="02020603050405020304" pitchFamily="18" charset="0"/>
                <a:cs typeface="Times New Roman" panose="02020603050405020304" pitchFamily="18" charset="0"/>
              </a:rPr>
              <a:t> responsible for the procurement, </a:t>
            </a:r>
            <a:r>
              <a:rPr lang="en-GB" sz="1600" dirty="0" err="1">
                <a:effectLst/>
                <a:latin typeface="+mj-lt"/>
                <a:ea typeface="Times New Roman" panose="02020603050405020304" pitchFamily="18" charset="0"/>
                <a:cs typeface="Times New Roman" panose="02020603050405020304" pitchFamily="18" charset="0"/>
              </a:rPr>
              <a:t>Norrtåg</a:t>
            </a:r>
            <a:r>
              <a:rPr lang="en-GB" sz="1600" dirty="0">
                <a:effectLst/>
                <a:latin typeface="+mj-lt"/>
                <a:ea typeface="Times New Roman" panose="02020603050405020304" pitchFamily="18" charset="0"/>
                <a:cs typeface="Times New Roman" panose="02020603050405020304" pitchFamily="18" charset="0"/>
              </a:rPr>
              <a:t> is the client. The project is ongoing and official tendering process is expected to start during 2025 (a lot depends on large on-going infrastructure projects). Planned start of traffic 2032.</a:t>
            </a:r>
            <a:endParaRPr lang="en-GB" sz="1600" dirty="0">
              <a:effectLst/>
              <a:latin typeface="+mj-lt"/>
              <a:ea typeface="Aptos" panose="020B0004020202020204" pitchFamily="34" charset="0"/>
              <a:cs typeface="Times New Roman" panose="02020603050405020304" pitchFamily="18" charset="0"/>
            </a:endParaRPr>
          </a:p>
          <a:p>
            <a:pPr indent="0">
              <a:spcBef>
                <a:spcPts val="0"/>
              </a:spcBef>
              <a:buNone/>
            </a:pPr>
            <a:r>
              <a:rPr lang="en-GB" sz="1600" dirty="0">
                <a:effectLst/>
                <a:latin typeface="+mj-lt"/>
                <a:ea typeface="DengXian" panose="02010600030101010101" pitchFamily="2" charset="-122"/>
                <a:cs typeface="Aptos" panose="020B0004020202020204" pitchFamily="34" charset="0"/>
              </a:rPr>
              <a:t> </a:t>
            </a:r>
          </a:p>
          <a:p>
            <a:pPr marL="0" indent="0">
              <a:spcBef>
                <a:spcPts val="0"/>
              </a:spcBef>
              <a:buNone/>
            </a:pPr>
            <a:r>
              <a:rPr lang="en-GB" sz="1600" dirty="0">
                <a:effectLst/>
                <a:latin typeface="+mj-lt"/>
                <a:ea typeface="DengXian" panose="02010600030101010101" pitchFamily="2" charset="-122"/>
                <a:cs typeface="Aptos" panose="020B0004020202020204" pitchFamily="34" charset="0"/>
              </a:rPr>
              <a:t>As it stands today the procurements are expected to be for roughly 20 of each type, plus optional vehicles. The </a:t>
            </a:r>
            <a:r>
              <a:rPr lang="en-GB" sz="1600" dirty="0" err="1">
                <a:effectLst/>
                <a:latin typeface="+mj-lt"/>
                <a:ea typeface="DengXian" panose="02010600030101010101" pitchFamily="2" charset="-122"/>
                <a:cs typeface="Aptos" panose="020B0004020202020204" pitchFamily="34" charset="0"/>
              </a:rPr>
              <a:t>Norrtåg</a:t>
            </a:r>
            <a:r>
              <a:rPr lang="en-GB" sz="1600" dirty="0">
                <a:effectLst/>
                <a:latin typeface="+mj-lt"/>
                <a:ea typeface="DengXian" panose="02010600030101010101" pitchFamily="2" charset="-122"/>
                <a:cs typeface="Aptos" panose="020B0004020202020204" pitchFamily="34" charset="0"/>
              </a:rPr>
              <a:t>-case could be bigger.</a:t>
            </a:r>
          </a:p>
          <a:p>
            <a:pPr marL="0" indent="0">
              <a:spcBef>
                <a:spcPts val="0"/>
              </a:spcBef>
              <a:buNone/>
            </a:pPr>
            <a:endParaRPr lang="en-GB" sz="1600" dirty="0">
              <a:latin typeface="+mj-lt"/>
              <a:ea typeface="DengXian" panose="02010600030101010101" pitchFamily="2" charset="-122"/>
              <a:cs typeface="Aptos" panose="020B0004020202020204" pitchFamily="34" charset="0"/>
            </a:endParaRPr>
          </a:p>
          <a:p>
            <a:pPr marL="0" indent="0">
              <a:spcBef>
                <a:spcPts val="0"/>
              </a:spcBef>
              <a:buNone/>
            </a:pPr>
            <a:r>
              <a:rPr lang="en-GB" sz="1200" dirty="0"/>
              <a:t>You can find a lot of information about </a:t>
            </a:r>
            <a:r>
              <a:rPr lang="en-GB" sz="1200" dirty="0" err="1"/>
              <a:t>Trafikverket's</a:t>
            </a:r>
            <a:r>
              <a:rPr lang="en-GB" sz="1200" dirty="0"/>
              <a:t> procurement here: </a:t>
            </a:r>
            <a:r>
              <a:rPr lang="en-GB" sz="1200" dirty="0">
                <a:hlinkClick r:id="rId3" tooltip="https://bransch.trafikverket.se/en/startpage/suppliers/procurement/"/>
              </a:rPr>
              <a:t>https://bransch.trafikverket.se/en/startpage/suppliers/Procurement/</a:t>
            </a:r>
            <a:endParaRPr lang="en-GB" sz="1600" dirty="0">
              <a:effectLst/>
              <a:latin typeface="+mj-lt"/>
              <a:ea typeface="DengXian" panose="02010600030101010101" pitchFamily="2" charset="-122"/>
              <a:cs typeface="Aptos" panose="020B0004020202020204" pitchFamily="34" charset="0"/>
            </a:endParaRPr>
          </a:p>
          <a:p>
            <a:pPr marL="0" indent="0" defTabSz="914418" eaLnBrk="0" fontAlgn="base" hangingPunct="0">
              <a:spcBef>
                <a:spcPct val="0"/>
              </a:spcBef>
              <a:spcAft>
                <a:spcPts val="1800"/>
              </a:spcAft>
              <a:buNone/>
              <a:defRPr/>
            </a:pPr>
            <a:endParaRPr lang="en-GB" sz="1800" dirty="0">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39672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6D4CA4-83B2-7A06-95BC-EF399AE1BC90}"/>
            </a:ext>
          </a:extLst>
        </p:cNvPr>
        <p:cNvGrpSpPr/>
        <p:nvPr/>
      </p:nvGrpSpPr>
      <p:grpSpPr>
        <a:xfrm>
          <a:off x="0" y="0"/>
          <a:ext cx="0" cy="0"/>
          <a:chOff x="0" y="0"/>
          <a:chExt cx="0" cy="0"/>
        </a:xfrm>
      </p:grpSpPr>
      <p:pic>
        <p:nvPicPr>
          <p:cNvPr id="5" name="Picture Placeholder 4" descr="A person holding a microphone&#10;&#10;Description automatically generated">
            <a:extLst>
              <a:ext uri="{FF2B5EF4-FFF2-40B4-BE49-F238E27FC236}">
                <a16:creationId xmlns:a16="http://schemas.microsoft.com/office/drawing/2014/main" id="{34964934-6C67-B710-F51C-3254A380996D}"/>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5506" t="12775" b="12775"/>
          <a:stretch/>
        </p:blipFill>
        <p:spPr>
          <a:xfrm>
            <a:off x="7607030" y="2103740"/>
            <a:ext cx="3962390" cy="3960000"/>
          </a:xfrm>
        </p:spPr>
      </p:pic>
      <p:sp>
        <p:nvSpPr>
          <p:cNvPr id="3" name="Title 2">
            <a:extLst>
              <a:ext uri="{FF2B5EF4-FFF2-40B4-BE49-F238E27FC236}">
                <a16:creationId xmlns:a16="http://schemas.microsoft.com/office/drawing/2014/main" id="{9818B2EF-0A4C-4E41-A9EB-76AB539B0E5F}"/>
              </a:ext>
            </a:extLst>
          </p:cNvPr>
          <p:cNvSpPr>
            <a:spLocks noGrp="1"/>
          </p:cNvSpPr>
          <p:nvPr>
            <p:ph type="ctrTitle"/>
          </p:nvPr>
        </p:nvSpPr>
        <p:spPr>
          <a:xfrm>
            <a:off x="808382" y="2126355"/>
            <a:ext cx="6278218" cy="3982615"/>
          </a:xfrm>
        </p:spPr>
        <p:txBody>
          <a:bodyPr>
            <a:noAutofit/>
          </a:bodyPr>
          <a:lstStyle/>
          <a:p>
            <a:r>
              <a:rPr lang="en-GB" sz="4000" dirty="0"/>
              <a:t>Ana Maria Parada-</a:t>
            </a:r>
            <a:br>
              <a:rPr lang="en-GB" sz="4000" dirty="0"/>
            </a:br>
            <a:r>
              <a:rPr lang="en-GB" sz="4000" dirty="0"/>
              <a:t>Infrastructure Sector Lead for Colombia – Trade, British Embassy Bogotá</a:t>
            </a:r>
            <a:br>
              <a:rPr lang="en-GB" sz="4000" dirty="0"/>
            </a:br>
            <a:r>
              <a:rPr lang="en-GB" sz="4000" dirty="0"/>
              <a:t>DBT Colombia</a:t>
            </a:r>
          </a:p>
        </p:txBody>
      </p:sp>
    </p:spTree>
    <p:extLst>
      <p:ext uri="{BB962C8B-B14F-4D97-AF65-F5344CB8AC3E}">
        <p14:creationId xmlns:p14="http://schemas.microsoft.com/office/powerpoint/2010/main" val="1425803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CD117-BA48-2C85-C5C2-C8FAC4C651F1}"/>
            </a:ext>
          </a:extLst>
        </p:cNvPr>
        <p:cNvGrpSpPr/>
        <p:nvPr/>
      </p:nvGrpSpPr>
      <p:grpSpPr>
        <a:xfrm>
          <a:off x="0" y="0"/>
          <a:ext cx="0" cy="0"/>
          <a:chOff x="0" y="0"/>
          <a:chExt cx="0" cy="0"/>
        </a:xfrm>
      </p:grpSpPr>
      <p:pic>
        <p:nvPicPr>
          <p:cNvPr id="5" name="Picture Placeholder 4" descr="A person in a suit standing in front of a poster&#10;&#10;Description automatically generated">
            <a:extLst>
              <a:ext uri="{FF2B5EF4-FFF2-40B4-BE49-F238E27FC236}">
                <a16:creationId xmlns:a16="http://schemas.microsoft.com/office/drawing/2014/main" id="{3070925F-4A2C-4841-4EF0-8A31EBC7F611}"/>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4467" t="14862" r="4774" b="24420"/>
          <a:stretch/>
        </p:blipFill>
        <p:spPr>
          <a:xfrm>
            <a:off x="7607030" y="2126355"/>
            <a:ext cx="3962765" cy="3960000"/>
          </a:xfrm>
        </p:spPr>
      </p:pic>
      <p:sp>
        <p:nvSpPr>
          <p:cNvPr id="3" name="Title 2">
            <a:extLst>
              <a:ext uri="{FF2B5EF4-FFF2-40B4-BE49-F238E27FC236}">
                <a16:creationId xmlns:a16="http://schemas.microsoft.com/office/drawing/2014/main" id="{0EC82796-545D-17C6-DDFA-2D2A20C08E96}"/>
              </a:ext>
            </a:extLst>
          </p:cNvPr>
          <p:cNvSpPr>
            <a:spLocks noGrp="1"/>
          </p:cNvSpPr>
          <p:nvPr>
            <p:ph type="ctrTitle"/>
          </p:nvPr>
        </p:nvSpPr>
        <p:spPr>
          <a:xfrm>
            <a:off x="808382" y="2126355"/>
            <a:ext cx="6278218" cy="3982615"/>
          </a:xfrm>
        </p:spPr>
        <p:txBody>
          <a:bodyPr>
            <a:noAutofit/>
          </a:bodyPr>
          <a:lstStyle/>
          <a:p>
            <a:r>
              <a:rPr lang="en-GB" sz="4000" dirty="0"/>
              <a:t>Alan Goodliffe- </a:t>
            </a:r>
            <a:br>
              <a:rPr lang="en-GB" sz="4000" dirty="0"/>
            </a:br>
            <a:r>
              <a:rPr lang="en-GB" sz="4000" dirty="0"/>
              <a:t>Senior Trade Adviser, Infrastructure, Construction and Mobility, British Embassy Stockholm</a:t>
            </a:r>
            <a:br>
              <a:rPr lang="en-GB" sz="4000" dirty="0"/>
            </a:br>
            <a:r>
              <a:rPr lang="en-GB" sz="4000" dirty="0"/>
              <a:t>DBT Sweden</a:t>
            </a:r>
          </a:p>
        </p:txBody>
      </p:sp>
    </p:spTree>
    <p:extLst>
      <p:ext uri="{BB962C8B-B14F-4D97-AF65-F5344CB8AC3E}">
        <p14:creationId xmlns:p14="http://schemas.microsoft.com/office/powerpoint/2010/main" val="985029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person in a suit and tie">
            <a:extLst>
              <a:ext uri="{FF2B5EF4-FFF2-40B4-BE49-F238E27FC236}">
                <a16:creationId xmlns:a16="http://schemas.microsoft.com/office/drawing/2014/main" id="{8B16C05C-8DAE-93DA-5760-E3BD46308514}"/>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2896" t="4042" r="9321" b="6091"/>
          <a:stretch/>
        </p:blipFill>
        <p:spPr>
          <a:xfrm>
            <a:off x="7649182" y="2126355"/>
            <a:ext cx="3920247" cy="3839840"/>
          </a:xfrm>
        </p:spPr>
      </p:pic>
      <p:sp>
        <p:nvSpPr>
          <p:cNvPr id="3" name="Title 2">
            <a:extLst>
              <a:ext uri="{FF2B5EF4-FFF2-40B4-BE49-F238E27FC236}">
                <a16:creationId xmlns:a16="http://schemas.microsoft.com/office/drawing/2014/main" id="{D69CDD59-41A5-475B-B781-35F11ACEEDDB}"/>
              </a:ext>
            </a:extLst>
          </p:cNvPr>
          <p:cNvSpPr>
            <a:spLocks noGrp="1"/>
          </p:cNvSpPr>
          <p:nvPr>
            <p:ph type="ctrTitle"/>
          </p:nvPr>
        </p:nvSpPr>
        <p:spPr>
          <a:xfrm>
            <a:off x="808382" y="2126355"/>
            <a:ext cx="6278218" cy="3982615"/>
          </a:xfrm>
        </p:spPr>
        <p:txBody>
          <a:bodyPr>
            <a:noAutofit/>
          </a:bodyPr>
          <a:lstStyle/>
          <a:p>
            <a:r>
              <a:rPr lang="en-GB" sz="4000" dirty="0"/>
              <a:t>Ahmed Farouk Ali- Senior Trade Adviser- Manufacturing, Digital and Creative Industries Cairo, </a:t>
            </a:r>
            <a:br>
              <a:rPr lang="en-GB" sz="4000" dirty="0"/>
            </a:br>
            <a:r>
              <a:rPr lang="en-GB" sz="4000" dirty="0"/>
              <a:t>DBT Egypt</a:t>
            </a:r>
          </a:p>
        </p:txBody>
      </p:sp>
    </p:spTree>
    <p:extLst>
      <p:ext uri="{BB962C8B-B14F-4D97-AF65-F5344CB8AC3E}">
        <p14:creationId xmlns:p14="http://schemas.microsoft.com/office/powerpoint/2010/main" val="3825844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11358-F515-57E6-0B55-80AC24E76F23}"/>
              </a:ext>
            </a:extLst>
          </p:cNvPr>
          <p:cNvSpPr>
            <a:spLocks noGrp="1"/>
          </p:cNvSpPr>
          <p:nvPr>
            <p:ph type="title"/>
          </p:nvPr>
        </p:nvSpPr>
        <p:spPr/>
        <p:txBody>
          <a:bodyPr/>
          <a:lstStyle/>
          <a:p>
            <a:r>
              <a:rPr lang="en-GB" dirty="0"/>
              <a:t>Contact Details</a:t>
            </a:r>
            <a:br>
              <a:rPr lang="en-GB" dirty="0"/>
            </a:br>
            <a:r>
              <a:rPr lang="en-GB" dirty="0"/>
              <a:t>	 </a:t>
            </a:r>
          </a:p>
        </p:txBody>
      </p:sp>
      <p:sp>
        <p:nvSpPr>
          <p:cNvPr id="5" name="Content Placeholder 4">
            <a:extLst>
              <a:ext uri="{FF2B5EF4-FFF2-40B4-BE49-F238E27FC236}">
                <a16:creationId xmlns:a16="http://schemas.microsoft.com/office/drawing/2014/main" id="{75BA10FF-EF4F-B381-0789-23968505CEE1}"/>
              </a:ext>
            </a:extLst>
          </p:cNvPr>
          <p:cNvSpPr>
            <a:spLocks noGrp="1"/>
          </p:cNvSpPr>
          <p:nvPr>
            <p:ph idx="1"/>
          </p:nvPr>
        </p:nvSpPr>
        <p:spPr/>
        <p:txBody>
          <a:bodyPr>
            <a:normAutofit fontScale="85000" lnSpcReduction="20000"/>
          </a:bodyPr>
          <a:lstStyle/>
          <a:p>
            <a:pPr marL="0" indent="0" defTabSz="914418" eaLnBrk="0" fontAlgn="base" hangingPunct="0">
              <a:spcBef>
                <a:spcPct val="0"/>
              </a:spcBef>
              <a:spcAft>
                <a:spcPts val="600"/>
              </a:spcAft>
              <a:buNone/>
              <a:defRPr/>
            </a:pPr>
            <a:r>
              <a:rPr lang="en-GB" sz="3100" b="1" dirty="0">
                <a:solidFill>
                  <a:prstClr val="black"/>
                </a:solidFill>
                <a:latin typeface="Arial" panose="020B0604020202020204" pitchFamily="34" charset="0"/>
                <a:ea typeface="ＭＳ Ｐゴシック" panose="020B0600070205080204" pitchFamily="34" charset="-128"/>
              </a:rPr>
              <a:t>Midlands Track Microsite </a:t>
            </a:r>
            <a:r>
              <a:rPr lang="en-GB" sz="3100" dirty="0">
                <a:solidFill>
                  <a:prstClr val="black"/>
                </a:solidFill>
                <a:latin typeface="Arial" panose="020B0604020202020204" pitchFamily="34" charset="0"/>
                <a:ea typeface="ＭＳ Ｐゴシック" panose="020B0600070205080204" pitchFamily="34" charset="-128"/>
                <a:hlinkClick r:id="rId2"/>
              </a:rPr>
              <a:t>https://eu.eventscloud.com/ehome/200278602/about/</a:t>
            </a:r>
            <a:r>
              <a:rPr lang="en-GB" sz="3100" dirty="0">
                <a:solidFill>
                  <a:prstClr val="black"/>
                </a:solidFill>
                <a:latin typeface="Arial" panose="020B0604020202020204" pitchFamily="34" charset="0"/>
                <a:ea typeface="ＭＳ Ｐゴシック" panose="020B0600070205080204" pitchFamily="34" charset="-128"/>
              </a:rPr>
              <a:t> </a:t>
            </a:r>
          </a:p>
          <a:p>
            <a:pPr marL="0" indent="0" defTabSz="914418" eaLnBrk="0" fontAlgn="base" hangingPunct="0">
              <a:spcBef>
                <a:spcPct val="0"/>
              </a:spcBef>
              <a:spcAft>
                <a:spcPts val="600"/>
              </a:spcAft>
              <a:buNone/>
              <a:defRPr/>
            </a:pPr>
            <a:endParaRPr lang="en-GB" sz="3100" dirty="0">
              <a:solidFill>
                <a:prstClr val="black"/>
              </a:solidFill>
              <a:latin typeface="Arial" panose="020B0604020202020204" pitchFamily="34" charset="0"/>
              <a:ea typeface="ＭＳ Ｐゴシック" panose="020B0600070205080204" pitchFamily="34" charset="-128"/>
            </a:endParaRPr>
          </a:p>
          <a:p>
            <a:pPr marL="0" indent="0" defTabSz="914418" eaLnBrk="0" fontAlgn="base" hangingPunct="0">
              <a:spcBef>
                <a:spcPct val="0"/>
              </a:spcBef>
              <a:spcAft>
                <a:spcPts val="600"/>
              </a:spcAft>
              <a:buNone/>
              <a:defRPr/>
            </a:pPr>
            <a:r>
              <a:rPr lang="en-GB" sz="2900" dirty="0">
                <a:solidFill>
                  <a:prstClr val="black"/>
                </a:solidFill>
                <a:latin typeface="Arial" panose="020B0604020202020204" pitchFamily="34" charset="0"/>
                <a:ea typeface="ＭＳ Ｐゴシック" panose="020B0600070205080204" pitchFamily="34" charset="-128"/>
              </a:rPr>
              <a:t>DBT In Market Trade Advisers</a:t>
            </a:r>
          </a:p>
          <a:p>
            <a:pPr marL="342900" indent="-342900" defTabSz="914418" eaLnBrk="0" fontAlgn="base" hangingPunct="0">
              <a:spcBef>
                <a:spcPct val="0"/>
              </a:spcBef>
              <a:spcAft>
                <a:spcPts val="600"/>
              </a:spcAft>
              <a:buFont typeface="Arial" panose="020B0604020202020204" pitchFamily="34" charset="0"/>
              <a:buChar char="•"/>
              <a:defRPr/>
            </a:pPr>
            <a:r>
              <a:rPr lang="en-GB" sz="2900" dirty="0">
                <a:solidFill>
                  <a:prstClr val="black"/>
                </a:solidFill>
                <a:latin typeface="Arial" panose="020B0604020202020204" pitchFamily="34" charset="0"/>
                <a:ea typeface="ＭＳ Ｐゴシック" panose="020B0600070205080204" pitchFamily="34" charset="-128"/>
              </a:rPr>
              <a:t>Ana Maria Parada, DBT Colombia: </a:t>
            </a:r>
            <a:r>
              <a:rPr lang="en-GB" sz="2900" dirty="0">
                <a:solidFill>
                  <a:prstClr val="black"/>
                </a:solidFill>
                <a:latin typeface="Arial" panose="020B0604020202020204" pitchFamily="34" charset="0"/>
                <a:ea typeface="ＭＳ Ｐゴシック" panose="020B0600070205080204" pitchFamily="34" charset="-128"/>
                <a:hlinkClick r:id="rId3"/>
              </a:rPr>
              <a:t>Ana.Parada@fcdo.gov.uk</a:t>
            </a:r>
            <a:r>
              <a:rPr lang="en-GB" sz="2900" dirty="0">
                <a:solidFill>
                  <a:prstClr val="black"/>
                </a:solidFill>
                <a:latin typeface="Arial" panose="020B0604020202020204" pitchFamily="34" charset="0"/>
                <a:ea typeface="ＭＳ Ｐゴシック" panose="020B0600070205080204" pitchFamily="34" charset="-128"/>
              </a:rPr>
              <a:t> </a:t>
            </a:r>
          </a:p>
          <a:p>
            <a:pPr marL="342900" indent="-342900" defTabSz="914418" eaLnBrk="0" fontAlgn="base" hangingPunct="0">
              <a:spcBef>
                <a:spcPct val="0"/>
              </a:spcBef>
              <a:spcAft>
                <a:spcPts val="600"/>
              </a:spcAft>
              <a:buFont typeface="Arial" panose="020B0604020202020204" pitchFamily="34" charset="0"/>
              <a:buChar char="•"/>
              <a:defRPr/>
            </a:pPr>
            <a:r>
              <a:rPr lang="en-GB" sz="2900" dirty="0">
                <a:solidFill>
                  <a:prstClr val="black"/>
                </a:solidFill>
                <a:ea typeface="ＭＳ Ｐゴシック" panose="020B0600070205080204" pitchFamily="34" charset="-128"/>
              </a:rPr>
              <a:t>Ahmed Farouk Ali, DBT Egypt: </a:t>
            </a:r>
            <a:r>
              <a:rPr lang="en-GB" sz="2900" dirty="0">
                <a:solidFill>
                  <a:prstClr val="black"/>
                </a:solidFill>
                <a:ea typeface="ＭＳ Ｐゴシック" panose="020B0600070205080204" pitchFamily="34" charset="-128"/>
                <a:hlinkClick r:id="rId4"/>
              </a:rPr>
              <a:t>Ahmed.Farouk@fcdo.gov.uk</a:t>
            </a:r>
            <a:r>
              <a:rPr lang="en-GB" sz="2900" dirty="0">
                <a:solidFill>
                  <a:prstClr val="black"/>
                </a:solidFill>
                <a:ea typeface="ＭＳ Ｐゴシック" panose="020B0600070205080204" pitchFamily="34" charset="-128"/>
              </a:rPr>
              <a:t> </a:t>
            </a:r>
          </a:p>
          <a:p>
            <a:pPr marL="342900" indent="-342900" defTabSz="914418" eaLnBrk="0" fontAlgn="base" hangingPunct="0">
              <a:spcBef>
                <a:spcPct val="0"/>
              </a:spcBef>
              <a:spcAft>
                <a:spcPts val="600"/>
              </a:spcAft>
              <a:buFont typeface="Arial" panose="020B0604020202020204" pitchFamily="34" charset="0"/>
              <a:buChar char="•"/>
              <a:defRPr/>
            </a:pPr>
            <a:r>
              <a:rPr lang="en-GB" sz="2900" dirty="0">
                <a:solidFill>
                  <a:prstClr val="black"/>
                </a:solidFill>
                <a:latin typeface="Arial" panose="020B0604020202020204" pitchFamily="34" charset="0"/>
                <a:ea typeface="ＭＳ Ｐゴシック" panose="020B0600070205080204" pitchFamily="34" charset="-128"/>
              </a:rPr>
              <a:t>Al</a:t>
            </a:r>
            <a:r>
              <a:rPr lang="en-GB" sz="2900" dirty="0">
                <a:solidFill>
                  <a:prstClr val="black"/>
                </a:solidFill>
                <a:ea typeface="ＭＳ Ｐゴシック" panose="020B0600070205080204" pitchFamily="34" charset="-128"/>
              </a:rPr>
              <a:t>an Goodliffe, DBT Sweden: </a:t>
            </a:r>
            <a:r>
              <a:rPr lang="en-GB" sz="2900" dirty="0">
                <a:solidFill>
                  <a:prstClr val="black"/>
                </a:solidFill>
                <a:ea typeface="ＭＳ Ｐゴシック" panose="020B0600070205080204" pitchFamily="34" charset="-128"/>
                <a:hlinkClick r:id="rId5"/>
              </a:rPr>
              <a:t>Alan.Goodliffe@fcdo.gov.uk</a:t>
            </a:r>
            <a:r>
              <a:rPr lang="en-GB" sz="2900" dirty="0">
                <a:solidFill>
                  <a:prstClr val="black"/>
                </a:solidFill>
                <a:ea typeface="ＭＳ Ｐゴシック" panose="020B0600070205080204" pitchFamily="34" charset="-128"/>
              </a:rPr>
              <a:t> </a:t>
            </a:r>
          </a:p>
          <a:p>
            <a:pPr marL="0" indent="0" defTabSz="914418" eaLnBrk="0" fontAlgn="base" hangingPunct="0">
              <a:spcBef>
                <a:spcPct val="0"/>
              </a:spcBef>
              <a:spcAft>
                <a:spcPts val="600"/>
              </a:spcAft>
              <a:buNone/>
              <a:defRPr/>
            </a:pPr>
            <a:endParaRPr lang="en-GB" sz="2900" dirty="0">
              <a:solidFill>
                <a:prstClr val="black"/>
              </a:solidFill>
              <a:latin typeface="Arial" panose="020B0604020202020204" pitchFamily="34" charset="0"/>
              <a:ea typeface="ＭＳ Ｐゴシック" panose="020B0600070205080204" pitchFamily="34" charset="-128"/>
            </a:endParaRPr>
          </a:p>
          <a:p>
            <a:pPr marL="0" indent="0" defTabSz="914418" eaLnBrk="0" fontAlgn="base" hangingPunct="0">
              <a:spcBef>
                <a:spcPct val="0"/>
              </a:spcBef>
              <a:spcAft>
                <a:spcPts val="600"/>
              </a:spcAft>
              <a:buNone/>
              <a:defRPr/>
            </a:pPr>
            <a:r>
              <a:rPr lang="en-GB" sz="2900" dirty="0">
                <a:solidFill>
                  <a:prstClr val="black"/>
                </a:solidFill>
                <a:ea typeface="ＭＳ Ｐゴシック" panose="020B0600070205080204" pitchFamily="34" charset="-128"/>
              </a:rPr>
              <a:t>Midlands Overseas Champions</a:t>
            </a:r>
          </a:p>
          <a:p>
            <a:pPr marL="342900" indent="-342900" defTabSz="914418" eaLnBrk="0" fontAlgn="base" hangingPunct="0">
              <a:spcBef>
                <a:spcPct val="0"/>
              </a:spcBef>
              <a:spcAft>
                <a:spcPts val="600"/>
              </a:spcAft>
              <a:buFont typeface="Arial" panose="020B0604020202020204" pitchFamily="34" charset="0"/>
              <a:buChar char="•"/>
              <a:defRPr/>
            </a:pPr>
            <a:r>
              <a:rPr lang="en-GB" sz="2900" dirty="0">
                <a:solidFill>
                  <a:prstClr val="black"/>
                </a:solidFill>
                <a:ea typeface="ＭＳ Ｐゴシック" panose="020B0600070205080204" pitchFamily="34" charset="-128"/>
              </a:rPr>
              <a:t>Claudia Rodriguez, LATAC: </a:t>
            </a:r>
            <a:r>
              <a:rPr lang="en-GB" sz="2900" dirty="0">
                <a:solidFill>
                  <a:prstClr val="black"/>
                </a:solidFill>
                <a:ea typeface="ＭＳ Ｐゴシック" panose="020B0600070205080204" pitchFamily="34" charset="-128"/>
                <a:hlinkClick r:id="rId6"/>
              </a:rPr>
              <a:t>Claudia.Rodriguez@fcdo.gov.uk</a:t>
            </a:r>
            <a:r>
              <a:rPr lang="en-GB" sz="2900" dirty="0">
                <a:solidFill>
                  <a:prstClr val="black"/>
                </a:solidFill>
                <a:ea typeface="ＭＳ Ｐゴシック" panose="020B0600070205080204" pitchFamily="34" charset="-128"/>
              </a:rPr>
              <a:t> </a:t>
            </a:r>
          </a:p>
          <a:p>
            <a:pPr marL="342900" indent="-342900" defTabSz="914418" eaLnBrk="0" fontAlgn="base" hangingPunct="0">
              <a:spcBef>
                <a:spcPct val="0"/>
              </a:spcBef>
              <a:spcAft>
                <a:spcPts val="600"/>
              </a:spcAft>
              <a:buFont typeface="Arial" panose="020B0604020202020204" pitchFamily="34" charset="0"/>
              <a:buChar char="•"/>
              <a:defRPr/>
            </a:pPr>
            <a:r>
              <a:rPr lang="en-GB" sz="2900" dirty="0">
                <a:solidFill>
                  <a:prstClr val="black"/>
                </a:solidFill>
                <a:latin typeface="Arial" panose="020B0604020202020204" pitchFamily="34" charset="0"/>
                <a:ea typeface="ＭＳ Ｐゴシック" panose="020B0600070205080204" pitchFamily="34" charset="-128"/>
              </a:rPr>
              <a:t>Shaan Padayachy, </a:t>
            </a:r>
            <a:r>
              <a:rPr lang="en-GB" sz="2900" dirty="0">
                <a:solidFill>
                  <a:prstClr val="black"/>
                </a:solidFill>
                <a:ea typeface="ＭＳ Ｐゴシック" panose="020B0600070205080204" pitchFamily="34" charset="-128"/>
              </a:rPr>
              <a:t>Africa: </a:t>
            </a:r>
            <a:r>
              <a:rPr lang="en-GB" sz="2900" dirty="0">
                <a:solidFill>
                  <a:prstClr val="black"/>
                </a:solidFill>
                <a:ea typeface="ＭＳ Ｐゴシック" panose="020B0600070205080204" pitchFamily="34" charset="-128"/>
                <a:hlinkClick r:id="rId7"/>
              </a:rPr>
              <a:t>shaan.Padayachy@fcdo.gov.uk</a:t>
            </a:r>
            <a:endParaRPr lang="en-GB" sz="2900" dirty="0">
              <a:solidFill>
                <a:prstClr val="black"/>
              </a:solidFill>
              <a:ea typeface="ＭＳ Ｐゴシック" panose="020B0600070205080204" pitchFamily="34" charset="-128"/>
            </a:endParaRPr>
          </a:p>
          <a:p>
            <a:pPr marL="342900" indent="-342900" defTabSz="914418" eaLnBrk="0" fontAlgn="base" hangingPunct="0">
              <a:spcBef>
                <a:spcPct val="0"/>
              </a:spcBef>
              <a:spcAft>
                <a:spcPts val="600"/>
              </a:spcAft>
              <a:defRPr/>
            </a:pPr>
            <a:r>
              <a:rPr lang="en-GB" sz="2900" dirty="0">
                <a:solidFill>
                  <a:prstClr val="black"/>
                </a:solidFill>
                <a:latin typeface="Arial" panose="020B0604020202020204" pitchFamily="34" charset="0"/>
                <a:ea typeface="ＭＳ Ｐゴシック" panose="020B0600070205080204" pitchFamily="34" charset="-128"/>
              </a:rPr>
              <a:t>Loubna C</a:t>
            </a:r>
            <a:r>
              <a:rPr lang="en-GB" sz="2900" dirty="0">
                <a:solidFill>
                  <a:prstClr val="black"/>
                </a:solidFill>
                <a:ea typeface="ＭＳ Ｐゴシック" panose="020B0600070205080204" pitchFamily="34" charset="-128"/>
              </a:rPr>
              <a:t>houg, Europe: </a:t>
            </a:r>
            <a:r>
              <a:rPr lang="en-GB" sz="2900" dirty="0">
                <a:solidFill>
                  <a:prstClr val="black"/>
                </a:solidFill>
                <a:ea typeface="ＭＳ Ｐゴシック" panose="020B0600070205080204" pitchFamily="34" charset="-128"/>
                <a:hlinkClick r:id="rId8"/>
              </a:rPr>
              <a:t>Loubna.choug@fcdo.gov.uk</a:t>
            </a:r>
            <a:endParaRPr lang="en-GB" sz="2900" dirty="0">
              <a:solidFill>
                <a:prstClr val="black"/>
              </a:solidFill>
              <a:ea typeface="ＭＳ Ｐゴシック" panose="020B0600070205080204" pitchFamily="34" charset="-128"/>
            </a:endParaRPr>
          </a:p>
          <a:p>
            <a:pPr marL="342900" indent="-342900" defTabSz="914418" eaLnBrk="0" fontAlgn="base" hangingPunct="0">
              <a:spcBef>
                <a:spcPct val="0"/>
              </a:spcBef>
              <a:spcAft>
                <a:spcPts val="1800"/>
              </a:spcAft>
              <a:buFont typeface="Arial" panose="020B0604020202020204" pitchFamily="34" charset="0"/>
              <a:buChar char="•"/>
              <a:defRPr/>
            </a:pPr>
            <a:endParaRPr lang="en-GB" dirty="0">
              <a:solidFill>
                <a:prstClr val="black"/>
              </a:solidFill>
              <a:ea typeface="ＭＳ Ｐゴシック" panose="020B0600070205080204" pitchFamily="34" charset="-128"/>
            </a:endParaRPr>
          </a:p>
          <a:p>
            <a:pPr marL="342900" indent="-342900" defTabSz="914418" eaLnBrk="0" fontAlgn="base" hangingPunct="0">
              <a:spcBef>
                <a:spcPct val="0"/>
              </a:spcBef>
              <a:spcAft>
                <a:spcPts val="1800"/>
              </a:spcAft>
              <a:buFont typeface="Arial" panose="020B0604020202020204" pitchFamily="34" charset="0"/>
              <a:buChar char="•"/>
              <a:defRPr/>
            </a:pPr>
            <a:endParaRPr lang="en-GB" sz="2400" dirty="0">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79754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B12DB0-EBB3-E760-A098-962716EE44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C1C18D-3A86-F0BA-F50C-6BA548C5D571}"/>
              </a:ext>
            </a:extLst>
          </p:cNvPr>
          <p:cNvSpPr>
            <a:spLocks noGrp="1"/>
          </p:cNvSpPr>
          <p:nvPr>
            <p:ph type="title"/>
          </p:nvPr>
        </p:nvSpPr>
        <p:spPr/>
        <p:txBody>
          <a:bodyPr/>
          <a:lstStyle/>
          <a:p>
            <a:r>
              <a:rPr lang="en-GB" dirty="0"/>
              <a:t>Contact Details</a:t>
            </a:r>
            <a:br>
              <a:rPr lang="en-GB" dirty="0"/>
            </a:br>
            <a:r>
              <a:rPr lang="en-GB" dirty="0"/>
              <a:t>	 </a:t>
            </a:r>
          </a:p>
        </p:txBody>
      </p:sp>
      <p:sp>
        <p:nvSpPr>
          <p:cNvPr id="5" name="Content Placeholder 4">
            <a:extLst>
              <a:ext uri="{FF2B5EF4-FFF2-40B4-BE49-F238E27FC236}">
                <a16:creationId xmlns:a16="http://schemas.microsoft.com/office/drawing/2014/main" id="{EB47ECD9-8DDB-D8B4-6DAA-E4BB684C03DC}"/>
              </a:ext>
            </a:extLst>
          </p:cNvPr>
          <p:cNvSpPr>
            <a:spLocks noGrp="1"/>
          </p:cNvSpPr>
          <p:nvPr>
            <p:ph idx="1"/>
          </p:nvPr>
        </p:nvSpPr>
        <p:spPr>
          <a:xfrm>
            <a:off x="838200" y="1395319"/>
            <a:ext cx="10515600" cy="4908203"/>
          </a:xfrm>
        </p:spPr>
        <p:txBody>
          <a:bodyPr>
            <a:normAutofit lnSpcReduction="10000"/>
          </a:bodyPr>
          <a:lstStyle/>
          <a:p>
            <a:pPr marL="0" indent="0" defTabSz="914418" eaLnBrk="0" fontAlgn="base" hangingPunct="0">
              <a:spcBef>
                <a:spcPct val="0"/>
              </a:spcBef>
              <a:spcAft>
                <a:spcPts val="1800"/>
              </a:spcAft>
              <a:buNone/>
              <a:defRPr/>
            </a:pPr>
            <a:r>
              <a:rPr lang="en-GB" sz="2400" dirty="0">
                <a:solidFill>
                  <a:prstClr val="black"/>
                </a:solidFill>
                <a:latin typeface="Arial" panose="020B0604020202020204" pitchFamily="34" charset="0"/>
                <a:ea typeface="ＭＳ Ｐゴシック" panose="020B0600070205080204" pitchFamily="34" charset="-128"/>
              </a:rPr>
              <a:t>Homepage of DBT</a:t>
            </a:r>
          </a:p>
          <a:p>
            <a:pPr defTabSz="914418" eaLnBrk="0" fontAlgn="base" hangingPunct="0">
              <a:spcBef>
                <a:spcPct val="0"/>
              </a:spcBef>
              <a:spcAft>
                <a:spcPts val="1800"/>
              </a:spcAft>
              <a:defRPr/>
            </a:pPr>
            <a:r>
              <a:rPr lang="en-GB" sz="2400" dirty="0">
                <a:solidFill>
                  <a:prstClr val="black"/>
                </a:solidFill>
                <a:latin typeface="Arial" panose="020B0604020202020204" pitchFamily="34" charset="0"/>
                <a:ea typeface="ＭＳ Ｐゴシック" panose="020B0600070205080204" pitchFamily="34" charset="-128"/>
                <a:hlinkClick r:id="rId2"/>
              </a:rPr>
              <a:t>https://www.great.gov.uk/</a:t>
            </a:r>
            <a:r>
              <a:rPr lang="en-GB" sz="2400" dirty="0">
                <a:solidFill>
                  <a:prstClr val="black"/>
                </a:solidFill>
                <a:latin typeface="Arial" panose="020B0604020202020204" pitchFamily="34" charset="0"/>
                <a:ea typeface="ＭＳ Ｐゴシック" panose="020B0600070205080204" pitchFamily="34" charset="-128"/>
              </a:rPr>
              <a:t> </a:t>
            </a:r>
          </a:p>
          <a:p>
            <a:pPr marL="0" indent="0" defTabSz="914418" eaLnBrk="0" fontAlgn="base" hangingPunct="0">
              <a:spcBef>
                <a:spcPct val="0"/>
              </a:spcBef>
              <a:spcAft>
                <a:spcPts val="1800"/>
              </a:spcAft>
              <a:buNone/>
              <a:defRPr/>
            </a:pPr>
            <a:r>
              <a:rPr lang="en-GB" sz="2400" dirty="0">
                <a:solidFill>
                  <a:prstClr val="black"/>
                </a:solidFill>
                <a:latin typeface="Arial" panose="020B0604020202020204" pitchFamily="34" charset="0"/>
                <a:ea typeface="ＭＳ Ｐゴシック" panose="020B0600070205080204" pitchFamily="34" charset="-128"/>
              </a:rPr>
              <a:t>Direct link to the contact page</a:t>
            </a:r>
          </a:p>
          <a:p>
            <a:pPr defTabSz="914418" eaLnBrk="0" fontAlgn="base" hangingPunct="0">
              <a:spcBef>
                <a:spcPct val="0"/>
              </a:spcBef>
              <a:spcAft>
                <a:spcPts val="1800"/>
              </a:spcAft>
              <a:defRPr/>
            </a:pPr>
            <a:r>
              <a:rPr lang="en-GB" sz="2400" dirty="0">
                <a:solidFill>
                  <a:prstClr val="black"/>
                </a:solidFill>
                <a:latin typeface="Arial" panose="020B0604020202020204" pitchFamily="34" charset="0"/>
                <a:ea typeface="ＭＳ Ｐゴシック" panose="020B0600070205080204" pitchFamily="34" charset="-128"/>
                <a:hlinkClick r:id="rId3"/>
              </a:rPr>
              <a:t>https://www.great.gov.uk/contact/domestic/export-support/</a:t>
            </a:r>
            <a:r>
              <a:rPr lang="en-GB" sz="2400" dirty="0">
                <a:solidFill>
                  <a:prstClr val="black"/>
                </a:solidFill>
                <a:latin typeface="Arial" panose="020B0604020202020204" pitchFamily="34" charset="0"/>
                <a:ea typeface="ＭＳ Ｐゴシック" panose="020B0600070205080204" pitchFamily="34" charset="-128"/>
              </a:rPr>
              <a:t> </a:t>
            </a:r>
          </a:p>
          <a:p>
            <a:pPr marL="0" indent="0" defTabSz="914418" eaLnBrk="0" fontAlgn="base" hangingPunct="0">
              <a:spcBef>
                <a:spcPct val="0"/>
              </a:spcBef>
              <a:spcAft>
                <a:spcPts val="1800"/>
              </a:spcAft>
              <a:buNone/>
              <a:defRPr/>
            </a:pPr>
            <a:r>
              <a:rPr lang="en-GB" sz="2400" dirty="0">
                <a:solidFill>
                  <a:prstClr val="black"/>
                </a:solidFill>
                <a:latin typeface="Arial" panose="020B0604020202020204" pitchFamily="34" charset="0"/>
                <a:ea typeface="ＭＳ Ｐゴシック" panose="020B0600070205080204" pitchFamily="34" charset="-128"/>
              </a:rPr>
              <a:t>Export Academy- upskill new and existing exporters</a:t>
            </a:r>
          </a:p>
          <a:p>
            <a:pPr defTabSz="914418" eaLnBrk="0" fontAlgn="base" hangingPunct="0">
              <a:spcBef>
                <a:spcPct val="0"/>
              </a:spcBef>
              <a:spcAft>
                <a:spcPts val="1800"/>
              </a:spcAft>
              <a:defRPr/>
            </a:pPr>
            <a:r>
              <a:rPr lang="en-GB" sz="2400" dirty="0">
                <a:solidFill>
                  <a:prstClr val="black"/>
                </a:solidFill>
                <a:latin typeface="Arial" panose="020B0604020202020204" pitchFamily="34" charset="0"/>
                <a:ea typeface="ＭＳ Ｐゴシック" panose="020B0600070205080204" pitchFamily="34" charset="-128"/>
                <a:hlinkClick r:id="rId4"/>
              </a:rPr>
              <a:t>https://www.great.gov.uk/export-academy/</a:t>
            </a:r>
            <a:r>
              <a:rPr lang="en-GB" sz="2400" dirty="0">
                <a:solidFill>
                  <a:prstClr val="black"/>
                </a:solidFill>
                <a:latin typeface="Arial" panose="020B0604020202020204" pitchFamily="34" charset="0"/>
                <a:ea typeface="ＭＳ Ｐゴシック" panose="020B0600070205080204" pitchFamily="34" charset="-128"/>
              </a:rPr>
              <a:t> </a:t>
            </a:r>
          </a:p>
          <a:p>
            <a:pPr marL="0" indent="0" defTabSz="914418" eaLnBrk="0" fontAlgn="base" hangingPunct="0">
              <a:spcBef>
                <a:spcPct val="0"/>
              </a:spcBef>
              <a:spcAft>
                <a:spcPts val="1800"/>
              </a:spcAft>
              <a:buNone/>
              <a:defRPr/>
            </a:pPr>
            <a:endParaRPr lang="en-GB" sz="1800" dirty="0">
              <a:solidFill>
                <a:prstClr val="black"/>
              </a:solidFill>
              <a:latin typeface="Arial" panose="020B0604020202020204" pitchFamily="34" charset="0"/>
              <a:ea typeface="ＭＳ Ｐゴシック" panose="020B0600070205080204" pitchFamily="34" charset="-128"/>
            </a:endParaRPr>
          </a:p>
          <a:p>
            <a:pPr marL="0" indent="0" defTabSz="914418" eaLnBrk="0" fontAlgn="base" hangingPunct="0">
              <a:spcBef>
                <a:spcPct val="0"/>
              </a:spcBef>
              <a:spcAft>
                <a:spcPts val="600"/>
              </a:spcAft>
              <a:buNone/>
              <a:defRPr/>
            </a:pPr>
            <a:r>
              <a:rPr lang="en-GB" sz="1800" dirty="0">
                <a:solidFill>
                  <a:prstClr val="black"/>
                </a:solidFill>
                <a:latin typeface="Arial" panose="020B0604020202020204" pitchFamily="34" charset="0"/>
                <a:ea typeface="ＭＳ Ｐゴシック" panose="020B0600070205080204" pitchFamily="34" charset="-128"/>
              </a:rPr>
              <a:t>Emma Johnson – DBT Midlands International Engagement Manager</a:t>
            </a:r>
          </a:p>
          <a:p>
            <a:pPr defTabSz="914418" eaLnBrk="0" fontAlgn="base" hangingPunct="0">
              <a:spcBef>
                <a:spcPct val="0"/>
              </a:spcBef>
              <a:spcAft>
                <a:spcPts val="600"/>
              </a:spcAft>
              <a:defRPr/>
            </a:pPr>
            <a:r>
              <a:rPr lang="en-GB" sz="1800" dirty="0">
                <a:solidFill>
                  <a:prstClr val="black"/>
                </a:solidFill>
                <a:latin typeface="Arial" panose="020B0604020202020204" pitchFamily="34" charset="0"/>
                <a:ea typeface="ＭＳ Ｐゴシック" panose="020B0600070205080204" pitchFamily="34" charset="-128"/>
              </a:rPr>
              <a:t> </a:t>
            </a:r>
            <a:r>
              <a:rPr lang="en-GB" sz="1800" dirty="0">
                <a:solidFill>
                  <a:prstClr val="black"/>
                </a:solidFill>
                <a:latin typeface="Arial" panose="020B0604020202020204" pitchFamily="34" charset="0"/>
                <a:ea typeface="ＭＳ Ｐゴシック" panose="020B0600070205080204" pitchFamily="34" charset="-128"/>
                <a:hlinkClick r:id="rId5"/>
              </a:rPr>
              <a:t>e</a:t>
            </a:r>
            <a:r>
              <a:rPr lang="en-GB" sz="1800" dirty="0">
                <a:solidFill>
                  <a:prstClr val="black"/>
                </a:solidFill>
                <a:latin typeface="Arial" panose="020B0604020202020204" pitchFamily="34" charset="0"/>
                <a:ea typeface="ＭＳ Ｐゴシック" panose="020B0600070205080204" pitchFamily="34" charset="-128"/>
                <a:hlinkClick r:id="rId5"/>
              </a:rPr>
              <a:t>mma.johnson@businessandtrade.gov.uk</a:t>
            </a:r>
            <a:r>
              <a:rPr lang="en-GB" sz="1800" dirty="0">
                <a:solidFill>
                  <a:prstClr val="black"/>
                </a:solidFill>
                <a:latin typeface="Arial" panose="020B0604020202020204" pitchFamily="34" charset="0"/>
                <a:ea typeface="ＭＳ Ｐゴシック" panose="020B0600070205080204" pitchFamily="34" charset="-128"/>
              </a:rPr>
              <a:t> </a:t>
            </a:r>
          </a:p>
          <a:p>
            <a:pPr marL="0" indent="0" defTabSz="914418" eaLnBrk="0" fontAlgn="base" hangingPunct="0">
              <a:spcBef>
                <a:spcPct val="0"/>
              </a:spcBef>
              <a:spcAft>
                <a:spcPts val="600"/>
              </a:spcAft>
              <a:buNone/>
              <a:defRPr/>
            </a:pPr>
            <a:r>
              <a:rPr lang="en-GB" sz="1800" dirty="0">
                <a:solidFill>
                  <a:prstClr val="black"/>
                </a:solidFill>
                <a:latin typeface="Arial" panose="020B0604020202020204" pitchFamily="34" charset="0"/>
                <a:ea typeface="ＭＳ Ｐゴシック" panose="020B0600070205080204" pitchFamily="34" charset="-128"/>
              </a:rPr>
              <a:t>Andy Smith – DBT Midlands International Engagement Manager</a:t>
            </a:r>
          </a:p>
          <a:p>
            <a:pPr defTabSz="914418" eaLnBrk="0" fontAlgn="base" hangingPunct="0">
              <a:spcBef>
                <a:spcPct val="0"/>
              </a:spcBef>
              <a:spcAft>
                <a:spcPts val="600"/>
              </a:spcAft>
              <a:defRPr/>
            </a:pPr>
            <a:r>
              <a:rPr lang="en-GB" sz="1800" dirty="0">
                <a:solidFill>
                  <a:prstClr val="black"/>
                </a:solidFill>
                <a:latin typeface="Arial" panose="020B0604020202020204" pitchFamily="34" charset="0"/>
                <a:ea typeface="ＭＳ Ｐゴシック" panose="020B0600070205080204" pitchFamily="34" charset="-128"/>
                <a:hlinkClick r:id="rId6"/>
              </a:rPr>
              <a:t>Andy.smith@businessandtrade.gov.uk</a:t>
            </a:r>
            <a:r>
              <a:rPr lang="en-GB" sz="1800" dirty="0">
                <a:solidFill>
                  <a:prstClr val="black"/>
                </a:solidFill>
                <a:latin typeface="Arial" panose="020B0604020202020204" pitchFamily="34" charset="0"/>
                <a:ea typeface="ＭＳ Ｐゴシック" panose="020B0600070205080204" pitchFamily="34" charset="-128"/>
              </a:rPr>
              <a:t> </a:t>
            </a:r>
          </a:p>
        </p:txBody>
      </p:sp>
    </p:spTree>
    <p:extLst>
      <p:ext uri="{BB962C8B-B14F-4D97-AF65-F5344CB8AC3E}">
        <p14:creationId xmlns:p14="http://schemas.microsoft.com/office/powerpoint/2010/main" val="73477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6D682C-9188-9D53-F1A4-685811C661B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BF1C9A-AC5B-4F3B-BF16-2CE367A6AEBC}"/>
              </a:ext>
            </a:extLst>
          </p:cNvPr>
          <p:cNvSpPr>
            <a:spLocks noGrp="1"/>
          </p:cNvSpPr>
          <p:nvPr>
            <p:ph type="title"/>
          </p:nvPr>
        </p:nvSpPr>
        <p:spPr/>
        <p:txBody>
          <a:bodyPr/>
          <a:lstStyle/>
          <a:p>
            <a:r>
              <a:rPr lang="en-GB" dirty="0"/>
              <a:t>DBT Egypt Notes</a:t>
            </a:r>
            <a:br>
              <a:rPr lang="en-GB" dirty="0"/>
            </a:br>
            <a:r>
              <a:rPr lang="en-GB" dirty="0"/>
              <a:t>	 </a:t>
            </a:r>
          </a:p>
        </p:txBody>
      </p:sp>
      <p:sp>
        <p:nvSpPr>
          <p:cNvPr id="5" name="Content Placeholder 4">
            <a:extLst>
              <a:ext uri="{FF2B5EF4-FFF2-40B4-BE49-F238E27FC236}">
                <a16:creationId xmlns:a16="http://schemas.microsoft.com/office/drawing/2014/main" id="{435CC8B5-8D2B-0DB1-E7A9-A13C8602E729}"/>
              </a:ext>
            </a:extLst>
          </p:cNvPr>
          <p:cNvSpPr>
            <a:spLocks noGrp="1"/>
          </p:cNvSpPr>
          <p:nvPr>
            <p:ph idx="1"/>
          </p:nvPr>
        </p:nvSpPr>
        <p:spPr>
          <a:xfrm>
            <a:off x="838200" y="1395319"/>
            <a:ext cx="10515600" cy="4908203"/>
          </a:xfrm>
        </p:spPr>
        <p:txBody>
          <a:bodyPr>
            <a:normAutofit fontScale="77500" lnSpcReduction="20000"/>
          </a:bodyPr>
          <a:lstStyle/>
          <a:p>
            <a:pPr marL="0" lvl="0" indent="0">
              <a:buNone/>
            </a:pPr>
            <a:r>
              <a:rPr lang="en-GB" sz="1800" dirty="0">
                <a:effectLst/>
                <a:latin typeface="Aptos" panose="020B0004020202020204" pitchFamily="34" charset="0"/>
                <a:ea typeface="Times New Roman" panose="02020603050405020304" pitchFamily="18" charset="0"/>
                <a:cs typeface="Aptos" panose="020B0004020202020204" pitchFamily="34" charset="0"/>
              </a:rPr>
              <a:t>Merge of Ministry of Transport and Ministry of Industry in Egypt after the last cabinet reshuffle.</a:t>
            </a:r>
            <a:endParaRPr lang="en-GB" sz="1800" dirty="0">
              <a:effectLst/>
              <a:latin typeface="Aptos" panose="020B0004020202020204" pitchFamily="34" charset="0"/>
              <a:ea typeface="DengXian" panose="02010600030101010101" pitchFamily="2" charset="-122"/>
              <a:cs typeface="Aptos" panose="020B0004020202020204" pitchFamily="34" charset="0"/>
            </a:endParaRPr>
          </a:p>
          <a:p>
            <a:pPr marL="0" lvl="0" indent="0">
              <a:buNone/>
            </a:pPr>
            <a:r>
              <a:rPr lang="en-GB" sz="1800" dirty="0">
                <a:effectLst/>
                <a:latin typeface="Aptos" panose="020B0004020202020204" pitchFamily="34" charset="0"/>
                <a:ea typeface="Times New Roman" panose="02020603050405020304" pitchFamily="18" charset="0"/>
                <a:cs typeface="Aptos" panose="020B0004020202020204" pitchFamily="34" charset="0"/>
              </a:rPr>
              <a:t>Monorail: Financed by UKEF $ 1.7 bn with UK component of Alstom ( 22 stations and 55 KM long),</a:t>
            </a:r>
            <a:r>
              <a:rPr lang="en-GB" sz="1800" dirty="0">
                <a:effectLst/>
                <a:latin typeface="Arial" panose="020B0604020202020204" pitchFamily="34" charset="0"/>
                <a:ea typeface="Times New Roman" panose="02020603050405020304" pitchFamily="18" charset="0"/>
                <a:cs typeface="Aptos" panose="020B0004020202020204" pitchFamily="34" charset="0"/>
              </a:rPr>
              <a:t> </a:t>
            </a:r>
            <a:r>
              <a:rPr lang="en-GB" sz="1800" dirty="0">
                <a:effectLst/>
                <a:latin typeface="Aptos" panose="020B0004020202020204" pitchFamily="34" charset="0"/>
                <a:ea typeface="Times New Roman" panose="02020603050405020304" pitchFamily="18" charset="0"/>
                <a:cs typeface="Aptos" panose="020B0004020202020204" pitchFamily="34" charset="0"/>
              </a:rPr>
              <a:t> to link New Capital and industrial area of 6 October, trial run done last week and expected to start running by 2025.</a:t>
            </a:r>
            <a:endParaRPr lang="en-GB" sz="1800" dirty="0">
              <a:effectLst/>
              <a:latin typeface="Aptos" panose="020B0004020202020204" pitchFamily="34" charset="0"/>
              <a:ea typeface="DengXian" panose="02010600030101010101" pitchFamily="2" charset="-122"/>
              <a:cs typeface="Aptos" panose="020B0004020202020204" pitchFamily="34" charset="0"/>
            </a:endParaRPr>
          </a:p>
          <a:p>
            <a:pPr marL="0" lvl="0" indent="0">
              <a:buNone/>
            </a:pPr>
            <a:r>
              <a:rPr lang="en-GB" sz="1800" b="1" dirty="0">
                <a:effectLst/>
                <a:latin typeface="Aptos" panose="020B0004020202020204" pitchFamily="34" charset="0"/>
                <a:ea typeface="Times New Roman" panose="02020603050405020304" pitchFamily="18" charset="0"/>
                <a:cs typeface="Aptos" panose="020B0004020202020204" pitchFamily="34" charset="0"/>
              </a:rPr>
              <a:t>Global tender of the Ministry of Transport for manufacturing of locomotives beginning of 25.</a:t>
            </a:r>
            <a:endParaRPr lang="en-GB" sz="1800" dirty="0">
              <a:effectLst/>
              <a:latin typeface="Aptos" panose="020B0004020202020204" pitchFamily="34" charset="0"/>
              <a:ea typeface="DengXian" panose="02010600030101010101" pitchFamily="2" charset="-122"/>
              <a:cs typeface="Aptos" panose="020B0004020202020204" pitchFamily="34" charset="0"/>
            </a:endParaRPr>
          </a:p>
          <a:p>
            <a:pPr marL="0" lvl="0" indent="0">
              <a:buNone/>
            </a:pPr>
            <a:r>
              <a:rPr lang="en-GB" sz="1800" dirty="0">
                <a:effectLst/>
                <a:latin typeface="Aptos" panose="020B0004020202020204" pitchFamily="34" charset="0"/>
                <a:ea typeface="Times New Roman" panose="02020603050405020304" pitchFamily="18" charset="0"/>
                <a:cs typeface="Aptos" panose="020B0004020202020204" pitchFamily="34" charset="0"/>
              </a:rPr>
              <a:t>Underground:</a:t>
            </a:r>
            <a:r>
              <a:rPr lang="en-GB" sz="1800" dirty="0">
                <a:effectLst/>
                <a:latin typeface="Arial" panose="020B0604020202020204" pitchFamily="34" charset="0"/>
                <a:ea typeface="Times New Roman" panose="02020603050405020304" pitchFamily="18" charset="0"/>
                <a:cs typeface="Aptos" panose="020B0004020202020204" pitchFamily="34" charset="0"/>
              </a:rPr>
              <a:t> </a:t>
            </a:r>
            <a:r>
              <a:rPr lang="en-GB" sz="1800" dirty="0">
                <a:effectLst/>
                <a:latin typeface="Aptos" panose="020B0004020202020204" pitchFamily="34" charset="0"/>
                <a:ea typeface="Times New Roman" panose="02020603050405020304" pitchFamily="18" charset="0"/>
                <a:cs typeface="Aptos" panose="020B0004020202020204" pitchFamily="34" charset="0"/>
              </a:rPr>
              <a:t> </a:t>
            </a:r>
            <a:endParaRPr lang="en-GB" sz="1800" dirty="0">
              <a:effectLst/>
              <a:latin typeface="Aptos" panose="020B0004020202020204" pitchFamily="34" charset="0"/>
              <a:ea typeface="DengXian" panose="02010600030101010101" pitchFamily="2" charset="-122"/>
              <a:cs typeface="Aptos" panose="020B0004020202020204" pitchFamily="34" charset="0"/>
            </a:endParaRPr>
          </a:p>
          <a:p>
            <a:pPr marL="0" indent="0">
              <a:buNone/>
            </a:pPr>
            <a:r>
              <a:rPr lang="en-GB" sz="1800" dirty="0">
                <a:effectLst/>
                <a:latin typeface="Aptos" panose="020B0004020202020204" pitchFamily="34" charset="0"/>
                <a:ea typeface="Times New Roman" panose="02020603050405020304" pitchFamily="18" charset="0"/>
                <a:cs typeface="Aptos" panose="020B0004020202020204" pitchFamily="34" charset="0"/>
              </a:rPr>
              <a:t>Abu Qir Metro in Alexandria (21 KM long, 20 stations )</a:t>
            </a:r>
            <a:endParaRPr lang="en-GB" sz="1800" dirty="0">
              <a:effectLst/>
              <a:latin typeface="Aptos" panose="020B0004020202020204" pitchFamily="34" charset="0"/>
              <a:ea typeface="DengXian" panose="02010600030101010101" pitchFamily="2" charset="-122"/>
              <a:cs typeface="Aptos" panose="020B0004020202020204" pitchFamily="34" charset="0"/>
            </a:endParaRPr>
          </a:p>
          <a:p>
            <a:pPr marL="0" indent="0">
              <a:buNone/>
            </a:pPr>
            <a:r>
              <a:rPr lang="en-GB" sz="1800" dirty="0">
                <a:effectLst/>
                <a:latin typeface="Aptos" panose="020B0004020202020204" pitchFamily="34" charset="0"/>
                <a:ea typeface="Times New Roman" panose="02020603050405020304" pitchFamily="18" charset="0"/>
                <a:cs typeface="Aptos" panose="020B0004020202020204" pitchFamily="34" charset="0"/>
              </a:rPr>
              <a:t>Orascom, Hitachi Rail and Colas Rail signed Sep 24 agreement to upgrade the system of first metro line.</a:t>
            </a:r>
            <a:endParaRPr lang="en-GB" sz="1800" dirty="0">
              <a:effectLst/>
              <a:latin typeface="Aptos" panose="020B0004020202020204" pitchFamily="34" charset="0"/>
              <a:ea typeface="DengXian" panose="02010600030101010101" pitchFamily="2" charset="-122"/>
              <a:cs typeface="Aptos" panose="020B0004020202020204" pitchFamily="34" charset="0"/>
            </a:endParaRPr>
          </a:p>
          <a:p>
            <a:pPr marL="0" lvl="0" indent="0">
              <a:buNone/>
            </a:pPr>
            <a:r>
              <a:rPr lang="en-GB" sz="1800" dirty="0">
                <a:effectLst/>
                <a:latin typeface="Aptos" panose="020B0004020202020204" pitchFamily="34" charset="0"/>
                <a:ea typeface="Times New Roman" panose="02020603050405020304" pitchFamily="18" charset="0"/>
                <a:cs typeface="Aptos" panose="020B0004020202020204" pitchFamily="34" charset="0"/>
              </a:rPr>
              <a:t>Signalling :</a:t>
            </a:r>
            <a:r>
              <a:rPr lang="en-GB" sz="1800" dirty="0">
                <a:effectLst/>
                <a:latin typeface="Arial" panose="020B0604020202020204" pitchFamily="34" charset="0"/>
                <a:ea typeface="Times New Roman" panose="02020603050405020304" pitchFamily="18" charset="0"/>
                <a:cs typeface="Aptos" panose="020B0004020202020204" pitchFamily="34" charset="0"/>
              </a:rPr>
              <a:t> </a:t>
            </a:r>
            <a:endParaRPr lang="en-GB" sz="1800" dirty="0">
              <a:effectLst/>
              <a:latin typeface="Aptos" panose="020B0004020202020204" pitchFamily="34" charset="0"/>
              <a:ea typeface="DengXian" panose="02010600030101010101" pitchFamily="2" charset="-122"/>
              <a:cs typeface="Aptos" panose="020B0004020202020204" pitchFamily="34" charset="0"/>
            </a:endParaRPr>
          </a:p>
          <a:p>
            <a:pPr marL="0" indent="0">
              <a:buNone/>
            </a:pPr>
            <a:r>
              <a:rPr lang="en-GB" sz="1800" dirty="0">
                <a:effectLst/>
                <a:latin typeface="Aptos" panose="020B0004020202020204" pitchFamily="34" charset="0"/>
                <a:ea typeface="Times New Roman" panose="02020603050405020304" pitchFamily="18" charset="0"/>
                <a:cs typeface="Aptos" panose="020B0004020202020204" pitchFamily="34" charset="0"/>
              </a:rPr>
              <a:t>Tender for updating and developing signalling and communication systems and rehabilitating them in 2023 (100 </a:t>
            </a:r>
            <a:r>
              <a:rPr lang="en-GB" sz="1800" dirty="0" err="1">
                <a:effectLst/>
                <a:latin typeface="Aptos" panose="020B0004020202020204" pitchFamily="34" charset="0"/>
                <a:ea typeface="Times New Roman" panose="02020603050405020304" pitchFamily="18" charset="0"/>
                <a:cs typeface="Aptos" panose="020B0004020202020204" pitchFamily="34" charset="0"/>
              </a:rPr>
              <a:t>mn</a:t>
            </a:r>
            <a:r>
              <a:rPr lang="en-GB" sz="1800" dirty="0">
                <a:effectLst/>
                <a:latin typeface="Aptos" panose="020B0004020202020204" pitchFamily="34" charset="0"/>
                <a:ea typeface="Times New Roman" panose="02020603050405020304" pitchFamily="18" charset="0"/>
                <a:cs typeface="Aptos" panose="020B0004020202020204" pitchFamily="34" charset="0"/>
              </a:rPr>
              <a:t> Euro finance) </a:t>
            </a:r>
            <a:endParaRPr lang="en-GB" sz="1800" dirty="0">
              <a:effectLst/>
              <a:latin typeface="Aptos" panose="020B0004020202020204" pitchFamily="34" charset="0"/>
              <a:ea typeface="DengXian" panose="02010600030101010101" pitchFamily="2" charset="-122"/>
              <a:cs typeface="Aptos" panose="020B0004020202020204" pitchFamily="34" charset="0"/>
            </a:endParaRPr>
          </a:p>
          <a:p>
            <a:pPr marL="0" indent="0">
              <a:buNone/>
            </a:pPr>
            <a:r>
              <a:rPr lang="en-GB" sz="1800" b="1" dirty="0">
                <a:effectLst/>
                <a:latin typeface="Aptos" panose="020B0004020202020204" pitchFamily="34" charset="0"/>
                <a:ea typeface="Times New Roman" panose="02020603050405020304" pitchFamily="18" charset="0"/>
                <a:cs typeface="Aptos" panose="020B0004020202020204" pitchFamily="34" charset="0"/>
              </a:rPr>
              <a:t>Oct 24, 2 companies arranged tender documents for the development of the “Tanta-Damietta” rail line which will be released soon.</a:t>
            </a:r>
            <a:endParaRPr lang="en-GB" sz="1800" dirty="0">
              <a:effectLst/>
              <a:latin typeface="Aptos" panose="020B0004020202020204" pitchFamily="34" charset="0"/>
              <a:ea typeface="DengXian" panose="02010600030101010101" pitchFamily="2" charset="-122"/>
              <a:cs typeface="Aptos" panose="020B0004020202020204" pitchFamily="34" charset="0"/>
            </a:endParaRPr>
          </a:p>
          <a:p>
            <a:pPr marL="0" lvl="0" indent="0">
              <a:buNone/>
            </a:pPr>
            <a:r>
              <a:rPr lang="en-GB" sz="1800" dirty="0">
                <a:effectLst/>
                <a:latin typeface="Aptos" panose="020B0004020202020204" pitchFamily="34" charset="0"/>
                <a:ea typeface="Times New Roman" panose="02020603050405020304" pitchFamily="18" charset="0"/>
                <a:cs typeface="Aptos" panose="020B0004020202020204" pitchFamily="34" charset="0"/>
              </a:rPr>
              <a:t>2 main players in the railway sector </a:t>
            </a:r>
            <a:endParaRPr lang="en-GB" sz="1800" dirty="0">
              <a:effectLst/>
              <a:latin typeface="Aptos" panose="020B0004020202020204" pitchFamily="34" charset="0"/>
              <a:ea typeface="DengXian" panose="02010600030101010101" pitchFamily="2" charset="-122"/>
              <a:cs typeface="Aptos" panose="020B0004020202020204" pitchFamily="34" charset="0"/>
            </a:endParaRPr>
          </a:p>
          <a:p>
            <a:pPr marL="342900" lvl="0" indent="-342900">
              <a:lnSpc>
                <a:spcPct val="115000"/>
              </a:lnSpc>
              <a:buFont typeface="Symbol" panose="05050102010706020507" pitchFamily="18" charset="2"/>
              <a:buChar char=""/>
            </a:pPr>
            <a:r>
              <a:rPr lang="en-GB" sz="1800" dirty="0">
                <a:effectLst/>
                <a:latin typeface="Aptos" panose="020B0004020202020204" pitchFamily="34" charset="0"/>
                <a:ea typeface="Times New Roman" panose="02020603050405020304" pitchFamily="18" charset="0"/>
                <a:cs typeface="Aptos" panose="020B0004020202020204" pitchFamily="34" charset="0"/>
              </a:rPr>
              <a:t>NERIC: Private company with share of </a:t>
            </a:r>
            <a:r>
              <a:rPr lang="en-GB" sz="1800" dirty="0" err="1">
                <a:effectLst/>
                <a:latin typeface="Aptos" panose="020B0004020202020204" pitchFamily="34" charset="0"/>
                <a:ea typeface="Times New Roman" panose="02020603050405020304" pitchFamily="18" charset="0"/>
                <a:cs typeface="Aptos" panose="020B0004020202020204" pitchFamily="34" charset="0"/>
              </a:rPr>
              <a:t>SCZone</a:t>
            </a:r>
            <a:r>
              <a:rPr lang="en-GB" sz="1800" dirty="0">
                <a:effectLst/>
                <a:latin typeface="Aptos" panose="020B0004020202020204" pitchFamily="34" charset="0"/>
                <a:ea typeface="Times New Roman" panose="02020603050405020304" pitchFamily="18" charset="0"/>
                <a:cs typeface="Aptos" panose="020B0004020202020204" pitchFamily="34" charset="0"/>
              </a:rPr>
              <a:t> who has 300,000 m2 located in East Port Said Industrial Area to establish rolling stock and locomotive plant, in Nov 23, they signed with Transport Ministry to manufacture Manufacturing 500 carriages, including maintenance and spare parts for 15 years, as a first phase out of a total of (1000) carriages with the National Railways Authority. In May 24 signed with EASTERN R&amp;E Korea to Supply and manufacture of railway wagon components and production of freight wagons. </a:t>
            </a:r>
            <a:r>
              <a:rPr lang="en-GB" sz="1800" u="sng" kern="100" dirty="0">
                <a:solidFill>
                  <a:srgbClr val="467886"/>
                </a:solidFill>
                <a:effectLst/>
                <a:latin typeface="Aptos" panose="020B0004020202020204" pitchFamily="34" charset="0"/>
                <a:ea typeface="DengXian" panose="02010600030101010101" pitchFamily="2" charset="-122"/>
                <a:cs typeface="Times New Roman" panose="02020603050405020304" pitchFamily="18" charset="0"/>
                <a:hlinkClick r:id="rId2"/>
              </a:rPr>
              <a:t>https://www.neric.com/</a:t>
            </a:r>
            <a:endParaRPr lang="en-GB" sz="1800" u="sng" kern="100" dirty="0">
              <a:solidFill>
                <a:srgbClr val="467886"/>
              </a:solidFill>
              <a:latin typeface="Aptos" panose="020B0004020202020204" pitchFamily="34" charset="0"/>
              <a:ea typeface="DengXian" panose="02010600030101010101" pitchFamily="2" charset="-122"/>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latin typeface="Aptos" panose="020B0004020202020204" pitchFamily="34" charset="0"/>
              </a:rPr>
              <a:t>SEMAF: AOI owned it in 2004, </a:t>
            </a:r>
            <a:r>
              <a:rPr lang="ar-SA" sz="1800" dirty="0">
                <a:latin typeface="Aptos" panose="020B0004020202020204" pitchFamily="34" charset="0"/>
              </a:rPr>
              <a:t> </a:t>
            </a:r>
            <a:r>
              <a:rPr lang="en-GB" sz="1800" dirty="0">
                <a:latin typeface="Aptos" panose="020B0004020202020204" pitchFamily="34" charset="0"/>
              </a:rPr>
              <a:t>in Dec 23 they signed with </a:t>
            </a:r>
            <a:r>
              <a:rPr lang="en-GB" sz="1800" dirty="0" err="1">
                <a:latin typeface="Aptos" panose="020B0004020202020204" pitchFamily="34" charset="0"/>
              </a:rPr>
              <a:t>Nxtium</a:t>
            </a:r>
            <a:r>
              <a:rPr lang="en-GB" sz="1800" dirty="0">
                <a:latin typeface="Aptos" panose="020B0004020202020204" pitchFamily="34" charset="0"/>
              </a:rPr>
              <a:t> USA and Titan Containers Belgium to manufacture rail wagon used to transport frozen goods, in Oct 24 they got the global certification of ISO 22163:2023 for manufacturing of locomotives and wagons. </a:t>
            </a:r>
            <a:r>
              <a:rPr lang="en-GB" sz="1800" dirty="0">
                <a:latin typeface="Aptos" panose="020B0004020202020204" pitchFamily="34" charset="0"/>
                <a:hlinkClick r:id="rId3"/>
              </a:rPr>
              <a:t>https://www.aoi.org.eg/en/units/%D9%85%D8%B5%D9%86%D8%B9_%D8%B3%D9%8A%D9%85%D8%A7%D9%81</a:t>
            </a:r>
            <a:r>
              <a:rPr lang="en-GB" sz="1800" dirty="0">
                <a:latin typeface="Aptos" panose="020B0004020202020204" pitchFamily="34" charset="0"/>
              </a:rPr>
              <a:t> </a:t>
            </a:r>
          </a:p>
          <a:p>
            <a:pPr marL="0" indent="0" defTabSz="914418" eaLnBrk="0" fontAlgn="base" hangingPunct="0">
              <a:spcBef>
                <a:spcPct val="0"/>
              </a:spcBef>
              <a:spcAft>
                <a:spcPts val="1800"/>
              </a:spcAft>
              <a:buNone/>
              <a:defRPr/>
            </a:pPr>
            <a:endParaRPr lang="en-GB" sz="1800" dirty="0">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4083238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92B3E6-1347-5B65-2155-FC7EB4EAF9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738383-30E1-B17B-12A7-129686D8D00A}"/>
              </a:ext>
            </a:extLst>
          </p:cNvPr>
          <p:cNvSpPr>
            <a:spLocks noGrp="1"/>
          </p:cNvSpPr>
          <p:nvPr>
            <p:ph type="title"/>
          </p:nvPr>
        </p:nvSpPr>
        <p:spPr/>
        <p:txBody>
          <a:bodyPr>
            <a:normAutofit/>
          </a:bodyPr>
          <a:lstStyle/>
          <a:p>
            <a:r>
              <a:rPr lang="en-GB" dirty="0"/>
              <a:t>DBT Sweden Notes P1</a:t>
            </a:r>
            <a:br>
              <a:rPr lang="en-GB" dirty="0"/>
            </a:br>
            <a:r>
              <a:rPr lang="en-GB" dirty="0"/>
              <a:t>	 </a:t>
            </a:r>
          </a:p>
        </p:txBody>
      </p:sp>
      <p:sp>
        <p:nvSpPr>
          <p:cNvPr id="5" name="Content Placeholder 4">
            <a:extLst>
              <a:ext uri="{FF2B5EF4-FFF2-40B4-BE49-F238E27FC236}">
                <a16:creationId xmlns:a16="http://schemas.microsoft.com/office/drawing/2014/main" id="{8CBF33B5-D34D-3ED1-A2EF-4CB3B01B0BB1}"/>
              </a:ext>
            </a:extLst>
          </p:cNvPr>
          <p:cNvSpPr>
            <a:spLocks noGrp="1"/>
          </p:cNvSpPr>
          <p:nvPr>
            <p:ph idx="1"/>
          </p:nvPr>
        </p:nvSpPr>
        <p:spPr>
          <a:xfrm>
            <a:off x="838200" y="1395319"/>
            <a:ext cx="10515600" cy="4908203"/>
          </a:xfrm>
        </p:spPr>
        <p:txBody>
          <a:bodyPr>
            <a:normAutofit/>
          </a:bodyPr>
          <a:lstStyle/>
          <a:p>
            <a:pPr marL="0" indent="0">
              <a:lnSpc>
                <a:spcPct val="70000"/>
              </a:lnSpc>
              <a:buNone/>
            </a:pPr>
            <a:r>
              <a:rPr lang="en-GB" sz="1600" b="1" dirty="0">
                <a:effectLst/>
                <a:latin typeface="+mn-lt"/>
                <a:ea typeface="DengXian" panose="02010600030101010101" pitchFamily="2" charset="-122"/>
                <a:cs typeface="Aptos" panose="020B0004020202020204" pitchFamily="34" charset="0"/>
              </a:rPr>
              <a:t>Infrastructure</a:t>
            </a:r>
            <a:endParaRPr lang="en-GB" sz="1600" dirty="0">
              <a:effectLst/>
              <a:latin typeface="+mn-lt"/>
              <a:ea typeface="DengXian" panose="02010600030101010101" pitchFamily="2" charset="-122"/>
              <a:cs typeface="Aptos" panose="020B0004020202020204" pitchFamily="34" charset="0"/>
            </a:endParaRPr>
          </a:p>
          <a:p>
            <a:pPr marL="0" indent="0">
              <a:lnSpc>
                <a:spcPct val="70000"/>
              </a:lnSpc>
              <a:buNone/>
            </a:pPr>
            <a:endParaRPr lang="en-GB" sz="1600" dirty="0">
              <a:effectLst/>
              <a:latin typeface="+mn-lt"/>
              <a:ea typeface="DengXian" panose="02010600030101010101" pitchFamily="2" charset="-122"/>
              <a:cs typeface="Aptos" panose="020B0004020202020204" pitchFamily="34" charset="0"/>
            </a:endParaRPr>
          </a:p>
          <a:p>
            <a:pPr marL="0" lvl="0" indent="0">
              <a:lnSpc>
                <a:spcPct val="70000"/>
              </a:lnSpc>
              <a:buNone/>
            </a:pPr>
            <a:r>
              <a:rPr lang="en-GB" sz="1600" dirty="0">
                <a:effectLst/>
                <a:latin typeface="+mn-lt"/>
                <a:ea typeface="Times New Roman" panose="02020603050405020304" pitchFamily="18" charset="0"/>
                <a:cs typeface="Aptos" panose="020B0004020202020204" pitchFamily="34" charset="0"/>
              </a:rPr>
              <a:t>National infrastructure manager is </a:t>
            </a:r>
            <a:r>
              <a:rPr lang="en-GB" sz="1600" b="1" dirty="0" err="1">
                <a:effectLst/>
                <a:latin typeface="+mn-lt"/>
                <a:ea typeface="Times New Roman" panose="02020603050405020304" pitchFamily="18" charset="0"/>
                <a:cs typeface="Aptos" panose="020B0004020202020204" pitchFamily="34" charset="0"/>
              </a:rPr>
              <a:t>Trafikverket</a:t>
            </a:r>
            <a:r>
              <a:rPr lang="en-GB" sz="1600" dirty="0">
                <a:effectLst/>
                <a:latin typeface="+mn-lt"/>
                <a:ea typeface="Times New Roman" panose="02020603050405020304" pitchFamily="18" charset="0"/>
                <a:cs typeface="Aptos" panose="020B0004020202020204" pitchFamily="34" charset="0"/>
              </a:rPr>
              <a:t> (Swedish Transport Administration) (</a:t>
            </a:r>
            <a:r>
              <a:rPr lang="en-GB" sz="1600" u="sng" dirty="0">
                <a:solidFill>
                  <a:srgbClr val="467886"/>
                </a:solidFill>
                <a:effectLst/>
                <a:latin typeface="+mn-lt"/>
                <a:ea typeface="Times New Roman" panose="02020603050405020304" pitchFamily="18" charset="0"/>
                <a:cs typeface="Aptos" panose="020B0004020202020204" pitchFamily="34" charset="0"/>
                <a:hlinkClick r:id="rId2"/>
              </a:rPr>
              <a:t>www.trafikverket.se</a:t>
            </a:r>
            <a:r>
              <a:rPr lang="en-GB" sz="1600" dirty="0">
                <a:effectLst/>
                <a:latin typeface="+mn-lt"/>
                <a:ea typeface="Times New Roman" panose="02020603050405020304" pitchFamily="18" charset="0"/>
                <a:cs typeface="Aptos" panose="020B0004020202020204" pitchFamily="34" charset="0"/>
              </a:rPr>
              <a:t>) – responsible for planning and delivering national rail and road infrastructure</a:t>
            </a:r>
            <a:endParaRPr lang="en-GB" sz="1600" dirty="0">
              <a:effectLst/>
              <a:latin typeface="+mn-lt"/>
              <a:ea typeface="DengXian" panose="02010600030101010101" pitchFamily="2" charset="-122"/>
              <a:cs typeface="Aptos" panose="020B0004020202020204" pitchFamily="34" charset="0"/>
            </a:endParaRPr>
          </a:p>
          <a:p>
            <a:pPr lvl="1">
              <a:lnSpc>
                <a:spcPct val="70000"/>
              </a:lnSpc>
            </a:pPr>
            <a:r>
              <a:rPr lang="en-GB" sz="1600" dirty="0">
                <a:effectLst/>
                <a:latin typeface="+mn-lt"/>
                <a:ea typeface="Times New Roman" panose="02020603050405020304" pitchFamily="18" charset="0"/>
                <a:cs typeface="Aptos" panose="020B0004020202020204" pitchFamily="34" charset="0"/>
              </a:rPr>
              <a:t>Divisions: Major Projects, Investment, and Maintenance</a:t>
            </a:r>
            <a:endParaRPr lang="en-GB" sz="1600" dirty="0">
              <a:effectLst/>
              <a:latin typeface="+mn-lt"/>
              <a:ea typeface="DengXian" panose="02010600030101010101" pitchFamily="2" charset="-122"/>
              <a:cs typeface="Aptos" panose="020B0004020202020204" pitchFamily="34" charset="0"/>
            </a:endParaRPr>
          </a:p>
          <a:p>
            <a:pPr lvl="1">
              <a:lnSpc>
                <a:spcPct val="70000"/>
              </a:lnSpc>
            </a:pPr>
            <a:r>
              <a:rPr lang="en-GB" sz="1600" dirty="0">
                <a:effectLst/>
                <a:latin typeface="+mn-lt"/>
                <a:ea typeface="Times New Roman" panose="02020603050405020304" pitchFamily="18" charset="0"/>
                <a:cs typeface="Aptos" panose="020B0004020202020204" pitchFamily="34" charset="0"/>
              </a:rPr>
              <a:t>Pure client role – procures services from the market (design, build etc)</a:t>
            </a:r>
            <a:endParaRPr lang="en-GB" sz="1600" dirty="0">
              <a:effectLst/>
              <a:latin typeface="+mn-lt"/>
              <a:ea typeface="DengXian" panose="02010600030101010101" pitchFamily="2" charset="-122"/>
              <a:cs typeface="Aptos" panose="020B0004020202020204" pitchFamily="34" charset="0"/>
            </a:endParaRPr>
          </a:p>
          <a:p>
            <a:pPr lvl="1">
              <a:lnSpc>
                <a:spcPct val="70000"/>
              </a:lnSpc>
            </a:pPr>
            <a:r>
              <a:rPr lang="en-GB" sz="1600" dirty="0">
                <a:effectLst/>
                <a:latin typeface="+mn-lt"/>
                <a:ea typeface="Times New Roman" panose="02020603050405020304" pitchFamily="18" charset="0"/>
                <a:cs typeface="Aptos" panose="020B0004020202020204" pitchFamily="34" charset="0"/>
              </a:rPr>
              <a:t>Has an MoU on R&amp;D collaboration with Network Rail (signed in May 2024)</a:t>
            </a:r>
            <a:endParaRPr lang="en-GB" sz="1600" dirty="0">
              <a:effectLst/>
              <a:latin typeface="+mn-lt"/>
              <a:ea typeface="DengXian" panose="02010600030101010101" pitchFamily="2" charset="-122"/>
              <a:cs typeface="Aptos" panose="020B0004020202020204" pitchFamily="34" charset="0"/>
            </a:endParaRPr>
          </a:p>
          <a:p>
            <a:pPr marL="0" lvl="0" indent="0">
              <a:lnSpc>
                <a:spcPct val="70000"/>
              </a:lnSpc>
              <a:buNone/>
            </a:pPr>
            <a:r>
              <a:rPr lang="en-GB" sz="1600" dirty="0">
                <a:effectLst/>
                <a:latin typeface="+mn-lt"/>
                <a:ea typeface="Times New Roman" panose="02020603050405020304" pitchFamily="18" charset="0"/>
                <a:cs typeface="Aptos" panose="020B0004020202020204" pitchFamily="34" charset="0"/>
              </a:rPr>
              <a:t>National rail network is about 80% electrified</a:t>
            </a:r>
            <a:endParaRPr lang="en-GB" sz="1600" dirty="0">
              <a:effectLst/>
              <a:latin typeface="+mn-lt"/>
              <a:ea typeface="DengXian" panose="02010600030101010101" pitchFamily="2" charset="-122"/>
              <a:cs typeface="Aptos" panose="020B0004020202020204" pitchFamily="34" charset="0"/>
            </a:endParaRPr>
          </a:p>
          <a:p>
            <a:pPr lvl="1">
              <a:lnSpc>
                <a:spcPct val="70000"/>
              </a:lnSpc>
            </a:pPr>
            <a:r>
              <a:rPr lang="en-GB" sz="1600" dirty="0">
                <a:effectLst/>
                <a:latin typeface="+mn-lt"/>
                <a:ea typeface="Times New Roman" panose="02020603050405020304" pitchFamily="18" charset="0"/>
                <a:cs typeface="Aptos" panose="020B0004020202020204" pitchFamily="34" charset="0"/>
              </a:rPr>
              <a:t>Lots of replacements of overhead lines in the pipeline</a:t>
            </a:r>
            <a:endParaRPr lang="en-GB" sz="1600" dirty="0">
              <a:effectLst/>
              <a:latin typeface="+mn-lt"/>
              <a:ea typeface="DengXian" panose="02010600030101010101" pitchFamily="2" charset="-122"/>
              <a:cs typeface="Aptos" panose="020B0004020202020204" pitchFamily="34" charset="0"/>
            </a:endParaRPr>
          </a:p>
          <a:p>
            <a:pPr marL="0" lvl="0" indent="0">
              <a:lnSpc>
                <a:spcPct val="70000"/>
              </a:lnSpc>
              <a:buNone/>
            </a:pPr>
            <a:r>
              <a:rPr lang="en-GB" sz="1600" dirty="0">
                <a:effectLst/>
                <a:latin typeface="+mn-lt"/>
                <a:ea typeface="Times New Roman" panose="02020603050405020304" pitchFamily="18" charset="0"/>
                <a:cs typeface="Aptos" panose="020B0004020202020204" pitchFamily="34" charset="0"/>
              </a:rPr>
              <a:t>Chronic underinvestment in maintenance of the past few decades has left the network vulnerable</a:t>
            </a:r>
            <a:endParaRPr lang="en-GB" sz="1600" dirty="0">
              <a:effectLst/>
              <a:latin typeface="+mn-lt"/>
              <a:ea typeface="DengXian" panose="02010600030101010101" pitchFamily="2" charset="-122"/>
              <a:cs typeface="Aptos" panose="020B0004020202020204" pitchFamily="34" charset="0"/>
            </a:endParaRPr>
          </a:p>
          <a:p>
            <a:pPr lvl="1">
              <a:lnSpc>
                <a:spcPct val="70000"/>
              </a:lnSpc>
            </a:pPr>
            <a:r>
              <a:rPr lang="en-GB" sz="1600" dirty="0">
                <a:effectLst/>
                <a:latin typeface="+mn-lt"/>
                <a:ea typeface="Times New Roman" panose="02020603050405020304" pitchFamily="18" charset="0"/>
                <a:cs typeface="Aptos" panose="020B0004020202020204" pitchFamily="34" charset="0"/>
              </a:rPr>
              <a:t>Flagship new mainline projects have been scrapped or scaled back in order to release funding for maintenance</a:t>
            </a:r>
            <a:endParaRPr lang="en-GB" sz="1600" dirty="0">
              <a:effectLst/>
              <a:latin typeface="+mn-lt"/>
              <a:ea typeface="DengXian" panose="02010600030101010101" pitchFamily="2" charset="-122"/>
              <a:cs typeface="Aptos" panose="020B0004020202020204" pitchFamily="34" charset="0"/>
            </a:endParaRPr>
          </a:p>
          <a:p>
            <a:pPr lvl="1">
              <a:lnSpc>
                <a:spcPct val="70000"/>
              </a:lnSpc>
            </a:pPr>
            <a:r>
              <a:rPr lang="en-GB" sz="1600" dirty="0">
                <a:effectLst/>
                <a:latin typeface="+mn-lt"/>
                <a:ea typeface="Times New Roman" panose="02020603050405020304" pitchFamily="18" charset="0"/>
                <a:cs typeface="Aptos" panose="020B0004020202020204" pitchFamily="34" charset="0"/>
              </a:rPr>
              <a:t>Digital maintenance (condition monitoring, asset management, predictive maintenance being increasingly tested and deployed</a:t>
            </a:r>
            <a:endParaRPr lang="en-GB" sz="1600" dirty="0">
              <a:effectLst/>
              <a:latin typeface="+mn-lt"/>
              <a:ea typeface="DengXian" panose="02010600030101010101" pitchFamily="2" charset="-122"/>
              <a:cs typeface="Aptos" panose="020B0004020202020204" pitchFamily="34" charset="0"/>
            </a:endParaRPr>
          </a:p>
          <a:p>
            <a:pPr marL="0" lvl="0" indent="0">
              <a:lnSpc>
                <a:spcPct val="70000"/>
              </a:lnSpc>
              <a:buNone/>
            </a:pPr>
            <a:r>
              <a:rPr lang="en-GB" sz="1600" dirty="0">
                <a:effectLst/>
                <a:latin typeface="+mn-lt"/>
                <a:ea typeface="Times New Roman" panose="02020603050405020304" pitchFamily="18" charset="0"/>
                <a:cs typeface="Aptos" panose="020B0004020202020204" pitchFamily="34" charset="0"/>
              </a:rPr>
              <a:t>ERTMS – being deployed slowly – at current pace, fully deployed in about 2070 – pace will need to quicken</a:t>
            </a:r>
            <a:endParaRPr lang="en-GB" sz="1600" dirty="0">
              <a:effectLst/>
              <a:latin typeface="+mn-lt"/>
              <a:ea typeface="DengXian" panose="02010600030101010101" pitchFamily="2" charset="-122"/>
              <a:cs typeface="Aptos" panose="020B0004020202020204" pitchFamily="34" charset="0"/>
            </a:endParaRPr>
          </a:p>
          <a:p>
            <a:pPr marL="0" lvl="0" indent="0">
              <a:lnSpc>
                <a:spcPct val="70000"/>
              </a:lnSpc>
              <a:buNone/>
            </a:pPr>
            <a:r>
              <a:rPr lang="en-GB" sz="1600" dirty="0">
                <a:effectLst/>
                <a:latin typeface="+mn-lt"/>
                <a:ea typeface="Times New Roman" panose="02020603050405020304" pitchFamily="18" charset="0"/>
                <a:cs typeface="Aptos" panose="020B0004020202020204" pitchFamily="34" charset="0"/>
              </a:rPr>
              <a:t>Stockholm County has the Underground and some light rail systems. Underground currently being extended</a:t>
            </a:r>
            <a:endParaRPr lang="en-GB" sz="1600" dirty="0">
              <a:effectLst/>
              <a:latin typeface="+mn-lt"/>
              <a:ea typeface="DengXian" panose="02010600030101010101" pitchFamily="2" charset="-122"/>
              <a:cs typeface="Aptos" panose="020B0004020202020204" pitchFamily="34" charset="0"/>
            </a:endParaRPr>
          </a:p>
          <a:p>
            <a:pPr lvl="1">
              <a:lnSpc>
                <a:spcPct val="70000"/>
              </a:lnSpc>
            </a:pPr>
            <a:r>
              <a:rPr lang="en-GB" sz="1600" dirty="0">
                <a:effectLst/>
                <a:latin typeface="+mn-lt"/>
                <a:ea typeface="Times New Roman" panose="02020603050405020304" pitchFamily="18" charset="0"/>
                <a:cs typeface="Aptos" panose="020B0004020202020204" pitchFamily="34" charset="0"/>
              </a:rPr>
              <a:t>A video of the recent supplier day can be viewed here: </a:t>
            </a:r>
            <a:r>
              <a:rPr lang="en-GB" sz="1600" u="sng" dirty="0">
                <a:solidFill>
                  <a:srgbClr val="467886"/>
                </a:solidFill>
                <a:effectLst/>
                <a:latin typeface="+mn-lt"/>
                <a:ea typeface="Times New Roman" panose="02020603050405020304" pitchFamily="18" charset="0"/>
                <a:cs typeface="Aptos" panose="020B0004020202020204" pitchFamily="34" charset="0"/>
                <a:hlinkClick r:id="rId3"/>
              </a:rPr>
              <a:t>https://nyatunnelbanan.se/en/procurement/supplier-day/</a:t>
            </a:r>
            <a:endParaRPr lang="en-GB" sz="1600" dirty="0">
              <a:effectLst/>
              <a:latin typeface="+mn-lt"/>
              <a:ea typeface="DengXian" panose="02010600030101010101" pitchFamily="2" charset="-122"/>
              <a:cs typeface="Aptos" panose="020B0004020202020204" pitchFamily="34" charset="0"/>
            </a:endParaRPr>
          </a:p>
          <a:p>
            <a:pPr marL="0" lvl="0" indent="0">
              <a:lnSpc>
                <a:spcPct val="70000"/>
              </a:lnSpc>
              <a:buNone/>
            </a:pPr>
            <a:r>
              <a:rPr lang="en-GB" sz="1600" dirty="0">
                <a:effectLst/>
                <a:latin typeface="+mn-lt"/>
                <a:ea typeface="Times New Roman" panose="02020603050405020304" pitchFamily="18" charset="0"/>
                <a:cs typeface="Aptos" panose="020B0004020202020204" pitchFamily="34" charset="0"/>
              </a:rPr>
              <a:t>Some tram systems around the country</a:t>
            </a:r>
            <a:endParaRPr lang="en-GB" sz="1600" dirty="0">
              <a:effectLst/>
              <a:latin typeface="+mn-lt"/>
              <a:ea typeface="DengXian" panose="02010600030101010101" pitchFamily="2" charset="-122"/>
              <a:cs typeface="Aptos" panose="020B0004020202020204" pitchFamily="34" charset="0"/>
            </a:endParaRPr>
          </a:p>
        </p:txBody>
      </p:sp>
    </p:spTree>
    <p:extLst>
      <p:ext uri="{BB962C8B-B14F-4D97-AF65-F5344CB8AC3E}">
        <p14:creationId xmlns:p14="http://schemas.microsoft.com/office/powerpoint/2010/main" val="200354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CC77B2-2A89-EA55-9B22-3B908E3BF7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DA73A0-1749-95D2-99E4-261E877E4CB2}"/>
              </a:ext>
            </a:extLst>
          </p:cNvPr>
          <p:cNvSpPr>
            <a:spLocks noGrp="1"/>
          </p:cNvSpPr>
          <p:nvPr>
            <p:ph type="title"/>
          </p:nvPr>
        </p:nvSpPr>
        <p:spPr/>
        <p:txBody>
          <a:bodyPr/>
          <a:lstStyle/>
          <a:p>
            <a:r>
              <a:rPr lang="en-GB" dirty="0"/>
              <a:t>DBT Sweden Notes P2</a:t>
            </a:r>
            <a:br>
              <a:rPr lang="en-GB" dirty="0"/>
            </a:br>
            <a:r>
              <a:rPr lang="en-GB" dirty="0"/>
              <a:t>	 </a:t>
            </a:r>
          </a:p>
        </p:txBody>
      </p:sp>
      <p:sp>
        <p:nvSpPr>
          <p:cNvPr id="5" name="Content Placeholder 4">
            <a:extLst>
              <a:ext uri="{FF2B5EF4-FFF2-40B4-BE49-F238E27FC236}">
                <a16:creationId xmlns:a16="http://schemas.microsoft.com/office/drawing/2014/main" id="{77A07093-77CE-26FA-DF34-75CD9472FC7E}"/>
              </a:ext>
            </a:extLst>
          </p:cNvPr>
          <p:cNvSpPr>
            <a:spLocks noGrp="1"/>
          </p:cNvSpPr>
          <p:nvPr>
            <p:ph idx="1"/>
          </p:nvPr>
        </p:nvSpPr>
        <p:spPr>
          <a:xfrm>
            <a:off x="838200" y="1395319"/>
            <a:ext cx="10515600" cy="4908203"/>
          </a:xfrm>
        </p:spPr>
        <p:txBody>
          <a:bodyPr>
            <a:normAutofit fontScale="92500" lnSpcReduction="20000"/>
          </a:bodyPr>
          <a:lstStyle/>
          <a:p>
            <a:pPr marL="0" indent="0">
              <a:spcBef>
                <a:spcPts val="0"/>
              </a:spcBef>
              <a:buNone/>
            </a:pPr>
            <a:r>
              <a:rPr lang="en-GB" sz="1700" b="1" dirty="0">
                <a:effectLst/>
                <a:latin typeface="+mn-lt"/>
                <a:ea typeface="DengXian" panose="02010600030101010101" pitchFamily="2" charset="-122"/>
                <a:cs typeface="Aptos" panose="020B0004020202020204" pitchFamily="34" charset="0"/>
              </a:rPr>
              <a:t>Operations and vehicles</a:t>
            </a:r>
          </a:p>
          <a:p>
            <a:pPr marL="0" indent="0">
              <a:spcBef>
                <a:spcPts val="0"/>
              </a:spcBef>
              <a:buNone/>
            </a:pPr>
            <a:endParaRPr lang="en-GB" sz="1700" dirty="0">
              <a:effectLst/>
              <a:latin typeface="+mn-lt"/>
              <a:ea typeface="DengXian" panose="02010600030101010101" pitchFamily="2" charset="-122"/>
              <a:cs typeface="Aptos" panose="020B0004020202020204" pitchFamily="34" charset="0"/>
            </a:endParaRPr>
          </a:p>
          <a:p>
            <a:pPr marL="0" lvl="0" indent="0">
              <a:spcBef>
                <a:spcPts val="0"/>
              </a:spcBef>
              <a:buNone/>
            </a:pPr>
            <a:r>
              <a:rPr lang="en-GB" sz="1700" dirty="0">
                <a:effectLst/>
                <a:latin typeface="+mn-lt"/>
                <a:ea typeface="Times New Roman" panose="02020603050405020304" pitchFamily="18" charset="0"/>
                <a:cs typeface="Aptos" panose="020B0004020202020204" pitchFamily="34" charset="0"/>
              </a:rPr>
              <a:t>Liberalised market</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a:effectLst/>
                <a:latin typeface="+mn-lt"/>
                <a:ea typeface="Times New Roman" panose="02020603050405020304" pitchFamily="18" charset="0"/>
                <a:cs typeface="Aptos" panose="020B0004020202020204" pitchFamily="34" charset="0"/>
              </a:rPr>
              <a:t>Open access system for freight and passenger traffic</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a:effectLst/>
                <a:latin typeface="+mn-lt"/>
                <a:ea typeface="Times New Roman" panose="02020603050405020304" pitchFamily="18" charset="0"/>
                <a:cs typeface="Aptos" panose="020B0004020202020204" pitchFamily="34" charset="0"/>
              </a:rPr>
              <a:t>Regional public transport service procured by county councils (regions)</a:t>
            </a:r>
            <a:endParaRPr lang="en-GB" sz="1700" dirty="0">
              <a:effectLst/>
              <a:latin typeface="+mn-lt"/>
              <a:ea typeface="DengXian" panose="02010600030101010101" pitchFamily="2" charset="-122"/>
              <a:cs typeface="Aptos" panose="020B0004020202020204" pitchFamily="34" charset="0"/>
            </a:endParaRPr>
          </a:p>
          <a:p>
            <a:pPr marL="0" lvl="0" indent="0">
              <a:spcBef>
                <a:spcPts val="0"/>
              </a:spcBef>
              <a:buNone/>
            </a:pPr>
            <a:r>
              <a:rPr lang="en-GB" sz="1700" dirty="0">
                <a:effectLst/>
                <a:latin typeface="+mn-lt"/>
                <a:ea typeface="Times New Roman" panose="02020603050405020304" pitchFamily="18" charset="0"/>
                <a:cs typeface="Aptos" panose="020B0004020202020204" pitchFamily="34" charset="0"/>
              </a:rPr>
              <a:t>Most common OEMs (in no particular order)</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a:effectLst/>
                <a:latin typeface="+mn-lt"/>
                <a:ea typeface="Times New Roman" panose="02020603050405020304" pitchFamily="18" charset="0"/>
                <a:cs typeface="Aptos" panose="020B0004020202020204" pitchFamily="34" charset="0"/>
              </a:rPr>
              <a:t>Alstom / (Bombardier)</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a:effectLst/>
                <a:latin typeface="+mn-lt"/>
                <a:ea typeface="Times New Roman" panose="02020603050405020304" pitchFamily="18" charset="0"/>
                <a:cs typeface="Aptos" panose="020B0004020202020204" pitchFamily="34" charset="0"/>
              </a:rPr>
              <a:t>Siemens</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a:effectLst/>
                <a:latin typeface="+mn-lt"/>
                <a:ea typeface="Times New Roman" panose="02020603050405020304" pitchFamily="18" charset="0"/>
                <a:cs typeface="Aptos" panose="020B0004020202020204" pitchFamily="34" charset="0"/>
              </a:rPr>
              <a:t>Asea (which was acquired by Bombardier)</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a:effectLst/>
                <a:latin typeface="+mn-lt"/>
                <a:ea typeface="Times New Roman" panose="02020603050405020304" pitchFamily="18" charset="0"/>
                <a:cs typeface="Aptos" panose="020B0004020202020204" pitchFamily="34" charset="0"/>
              </a:rPr>
              <a:t>Stadler</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a:effectLst/>
                <a:latin typeface="+mn-lt"/>
                <a:ea typeface="Times New Roman" panose="02020603050405020304" pitchFamily="18" charset="0"/>
                <a:cs typeface="Aptos" panose="020B0004020202020204" pitchFamily="34" charset="0"/>
              </a:rPr>
              <a:t>CAF</a:t>
            </a:r>
            <a:endParaRPr lang="en-GB" sz="1700" dirty="0">
              <a:effectLst/>
              <a:latin typeface="+mn-lt"/>
              <a:ea typeface="DengXian" panose="02010600030101010101" pitchFamily="2" charset="-122"/>
              <a:cs typeface="Aptos" panose="020B0004020202020204" pitchFamily="34" charset="0"/>
            </a:endParaRPr>
          </a:p>
          <a:p>
            <a:pPr marL="0" lvl="0" indent="0">
              <a:spcBef>
                <a:spcPts val="0"/>
              </a:spcBef>
              <a:buNone/>
            </a:pPr>
            <a:r>
              <a:rPr lang="en-GB" sz="1700" dirty="0">
                <a:effectLst/>
                <a:latin typeface="+mn-lt"/>
                <a:ea typeface="Times New Roman" panose="02020603050405020304" pitchFamily="18" charset="0"/>
                <a:cs typeface="Aptos" panose="020B0004020202020204" pitchFamily="34" charset="0"/>
              </a:rPr>
              <a:t>Operators – passenger</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a:effectLst/>
                <a:latin typeface="+mn-lt"/>
                <a:ea typeface="Times New Roman" panose="02020603050405020304" pitchFamily="18" charset="0"/>
                <a:cs typeface="Aptos" panose="020B0004020202020204" pitchFamily="34" charset="0"/>
              </a:rPr>
              <a:t>SJ</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a:effectLst/>
                <a:latin typeface="+mn-lt"/>
                <a:ea typeface="Times New Roman" panose="02020603050405020304" pitchFamily="18" charset="0"/>
                <a:cs typeface="Aptos" panose="020B0004020202020204" pitchFamily="34" charset="0"/>
              </a:rPr>
              <a:t>Transdev</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err="1">
                <a:effectLst/>
                <a:latin typeface="+mn-lt"/>
                <a:ea typeface="Times New Roman" panose="02020603050405020304" pitchFamily="18" charset="0"/>
                <a:cs typeface="Aptos" panose="020B0004020202020204" pitchFamily="34" charset="0"/>
              </a:rPr>
              <a:t>Snälltåget</a:t>
            </a:r>
            <a:r>
              <a:rPr lang="en-GB" sz="1700" dirty="0">
                <a:effectLst/>
                <a:latin typeface="+mn-lt"/>
                <a:ea typeface="Times New Roman" panose="02020603050405020304" pitchFamily="18" charset="0"/>
                <a:cs typeface="Aptos" panose="020B0004020202020204" pitchFamily="34" charset="0"/>
              </a:rPr>
              <a:t> (part of Transdev)</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a:effectLst/>
                <a:latin typeface="+mn-lt"/>
                <a:ea typeface="Times New Roman" panose="02020603050405020304" pitchFamily="18" charset="0"/>
                <a:cs typeface="Aptos" panose="020B0004020202020204" pitchFamily="34" charset="0"/>
              </a:rPr>
              <a:t>VR (recently took over some of MTR’s routes)</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a:effectLst/>
                <a:latin typeface="+mn-lt"/>
                <a:ea typeface="Times New Roman" panose="02020603050405020304" pitchFamily="18" charset="0"/>
                <a:cs typeface="Aptos" panose="020B0004020202020204" pitchFamily="34" charset="0"/>
              </a:rPr>
              <a:t>MTR</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a:effectLst/>
                <a:latin typeface="+mn-lt"/>
                <a:ea typeface="Times New Roman" panose="02020603050405020304" pitchFamily="18" charset="0"/>
                <a:cs typeface="Aptos" panose="020B0004020202020204" pitchFamily="34" charset="0"/>
              </a:rPr>
              <a:t>Arriva</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a:effectLst/>
                <a:latin typeface="+mn-lt"/>
                <a:ea typeface="Times New Roman" panose="02020603050405020304" pitchFamily="18" charset="0"/>
                <a:cs typeface="Aptos" panose="020B0004020202020204" pitchFamily="34" charset="0"/>
              </a:rPr>
              <a:t>Keolis</a:t>
            </a:r>
            <a:endParaRPr lang="en-GB" sz="1700" dirty="0">
              <a:effectLst/>
              <a:latin typeface="+mn-lt"/>
              <a:ea typeface="DengXian" panose="02010600030101010101" pitchFamily="2" charset="-122"/>
              <a:cs typeface="Aptos" panose="020B0004020202020204" pitchFamily="34" charset="0"/>
            </a:endParaRPr>
          </a:p>
          <a:p>
            <a:pPr marL="0" lvl="0" indent="0">
              <a:spcBef>
                <a:spcPts val="0"/>
              </a:spcBef>
              <a:buNone/>
            </a:pPr>
            <a:r>
              <a:rPr lang="en-GB" sz="1700" dirty="0">
                <a:effectLst/>
                <a:latin typeface="+mn-lt"/>
                <a:ea typeface="Times New Roman" panose="02020603050405020304" pitchFamily="18" charset="0"/>
                <a:cs typeface="Aptos" panose="020B0004020202020204" pitchFamily="34" charset="0"/>
              </a:rPr>
              <a:t>Operators – freight</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a:effectLst/>
                <a:latin typeface="+mn-lt"/>
                <a:ea typeface="Times New Roman" panose="02020603050405020304" pitchFamily="18" charset="0"/>
                <a:cs typeface="Aptos" panose="020B0004020202020204" pitchFamily="34" charset="0"/>
              </a:rPr>
              <a:t>Green Cargo</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a:effectLst/>
                <a:latin typeface="+mn-lt"/>
                <a:ea typeface="Times New Roman" panose="02020603050405020304" pitchFamily="18" charset="0"/>
                <a:cs typeface="Aptos" panose="020B0004020202020204" pitchFamily="34" charset="0"/>
              </a:rPr>
              <a:t>Hector Rail</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a:effectLst/>
                <a:latin typeface="+mn-lt"/>
                <a:ea typeface="Times New Roman" panose="02020603050405020304" pitchFamily="18" charset="0"/>
                <a:cs typeface="Aptos" panose="020B0004020202020204" pitchFamily="34" charset="0"/>
              </a:rPr>
              <a:t>CFL Cargo</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a:effectLst/>
                <a:latin typeface="+mn-lt"/>
                <a:ea typeface="Times New Roman" panose="02020603050405020304" pitchFamily="18" charset="0"/>
                <a:cs typeface="Aptos" panose="020B0004020202020204" pitchFamily="34" charset="0"/>
              </a:rPr>
              <a:t>BDX Rail</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a:effectLst/>
                <a:latin typeface="+mn-lt"/>
                <a:ea typeface="Times New Roman" panose="02020603050405020304" pitchFamily="18" charset="0"/>
                <a:cs typeface="Aptos" panose="020B0004020202020204" pitchFamily="34" charset="0"/>
              </a:rPr>
              <a:t>LKAB </a:t>
            </a:r>
            <a:r>
              <a:rPr lang="en-GB" sz="1700" dirty="0" err="1">
                <a:effectLst/>
                <a:latin typeface="+mn-lt"/>
                <a:ea typeface="Times New Roman" panose="02020603050405020304" pitchFamily="18" charset="0"/>
                <a:cs typeface="Aptos" panose="020B0004020202020204" pitchFamily="34" charset="0"/>
              </a:rPr>
              <a:t>Malmtrafik</a:t>
            </a:r>
            <a:endParaRPr lang="en-GB" sz="1700" dirty="0">
              <a:effectLst/>
              <a:latin typeface="+mn-lt"/>
              <a:ea typeface="DengXian" panose="02010600030101010101" pitchFamily="2" charset="-122"/>
              <a:cs typeface="Aptos" panose="020B0004020202020204" pitchFamily="34" charset="0"/>
            </a:endParaRPr>
          </a:p>
          <a:p>
            <a:pPr lvl="1">
              <a:spcBef>
                <a:spcPts val="0"/>
              </a:spcBef>
            </a:pPr>
            <a:r>
              <a:rPr lang="en-GB" sz="1700" dirty="0">
                <a:effectLst/>
                <a:latin typeface="+mn-lt"/>
                <a:ea typeface="Times New Roman" panose="02020603050405020304" pitchFamily="18" charset="0"/>
                <a:cs typeface="Aptos" panose="020B0004020202020204" pitchFamily="34" charset="0"/>
              </a:rPr>
              <a:t>DB Cargo</a:t>
            </a:r>
            <a:endParaRPr lang="en-GB" sz="1700" dirty="0">
              <a:effectLst/>
              <a:latin typeface="+mn-lt"/>
              <a:ea typeface="DengXian" panose="02010600030101010101" pitchFamily="2" charset="-122"/>
              <a:cs typeface="Aptos" panose="020B0004020202020204" pitchFamily="34" charset="0"/>
            </a:endParaRPr>
          </a:p>
          <a:p>
            <a:pPr marL="0" indent="0">
              <a:spcBef>
                <a:spcPts val="0"/>
              </a:spcBef>
              <a:buNone/>
            </a:pPr>
            <a:r>
              <a:rPr lang="en-GB" sz="1700" dirty="0">
                <a:effectLst/>
                <a:latin typeface="+mn-lt"/>
                <a:ea typeface="DengXian" panose="02010600030101010101" pitchFamily="2" charset="-122"/>
                <a:cs typeface="Aptos" panose="020B0004020202020204" pitchFamily="34" charset="0"/>
              </a:rPr>
              <a:t> </a:t>
            </a:r>
          </a:p>
          <a:p>
            <a:pPr marL="0" indent="0" defTabSz="914418" eaLnBrk="0" fontAlgn="base" hangingPunct="0">
              <a:spcBef>
                <a:spcPct val="0"/>
              </a:spcBef>
              <a:spcAft>
                <a:spcPts val="1800"/>
              </a:spcAft>
              <a:buNone/>
              <a:defRPr/>
            </a:pPr>
            <a:endParaRPr lang="en-GB" sz="1800" dirty="0">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471948884"/>
      </p:ext>
    </p:extLst>
  </p:cSld>
  <p:clrMapOvr>
    <a:masterClrMapping/>
  </p:clrMapOvr>
</p:sld>
</file>

<file path=ppt/theme/theme1.xml><?xml version="1.0" encoding="utf-8"?>
<a:theme xmlns:a="http://schemas.openxmlformats.org/drawingml/2006/main" name="Office Theme">
  <a:themeElements>
    <a:clrScheme name="DIT">
      <a:dk1>
        <a:srgbClr val="000000"/>
      </a:dk1>
      <a:lt1>
        <a:srgbClr val="FFFFFF"/>
      </a:lt1>
      <a:dk2>
        <a:srgbClr val="404040"/>
      </a:dk2>
      <a:lt2>
        <a:srgbClr val="E6E6E6"/>
      </a:lt2>
      <a:accent1>
        <a:srgbClr val="CF102C"/>
      </a:accent1>
      <a:accent2>
        <a:srgbClr val="00285E"/>
      </a:accent2>
      <a:accent3>
        <a:srgbClr val="004C44"/>
      </a:accent3>
      <a:accent4>
        <a:srgbClr val="0062BD"/>
      </a:accent4>
      <a:accent5>
        <a:srgbClr val="E14811"/>
      </a:accent5>
      <a:accent6>
        <a:srgbClr val="A8008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BT branded ppt template MAR 2023" id="{D59550A8-B43E-4404-A8CA-FA611F35FEFF}" vid="{2785E768-9704-4DCB-B211-949ED18AC8BC}"/>
    </a:ext>
  </a:extLst>
</a:theme>
</file>

<file path=docProps/app.xml><?xml version="1.0" encoding="utf-8"?>
<Properties xmlns="http://schemas.openxmlformats.org/officeDocument/2006/extended-properties" xmlns:vt="http://schemas.openxmlformats.org/officeDocument/2006/docPropsVTypes">
  <TotalTime>296</TotalTime>
  <Words>1143</Words>
  <Application>Microsoft Office PowerPoint</Application>
  <PresentationFormat>Widescreen</PresentationFormat>
  <Paragraphs>97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ＭＳ Ｐゴシック</vt:lpstr>
      <vt:lpstr>Aptos</vt:lpstr>
      <vt:lpstr>Arial</vt:lpstr>
      <vt:lpstr>Symbol</vt:lpstr>
      <vt:lpstr>Office Theme</vt:lpstr>
      <vt:lpstr>Midlands Track Coffee and Conversation  DBT Midlands, Africa, Europe and LATAC</vt:lpstr>
      <vt:lpstr>Ana Maria Parada- Infrastructure Sector Lead for Colombia – Trade, British Embassy Bogotá DBT Colombia</vt:lpstr>
      <vt:lpstr>Alan Goodliffe-  Senior Trade Adviser, Infrastructure, Construction and Mobility, British Embassy Stockholm DBT Sweden</vt:lpstr>
      <vt:lpstr>Ahmed Farouk Ali- Senior Trade Adviser- Manufacturing, Digital and Creative Industries Cairo,  DBT Egypt</vt:lpstr>
      <vt:lpstr>Contact Details   </vt:lpstr>
      <vt:lpstr>Contact Details   </vt:lpstr>
      <vt:lpstr>DBT Egypt Notes   </vt:lpstr>
      <vt:lpstr>DBT Sweden Notes P1   </vt:lpstr>
      <vt:lpstr>DBT Sweden Notes P2   </vt:lpstr>
      <vt:lpstr>DBT Sweden Notes Pg 3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Emma JOHNSON (DBT)</dc:creator>
  <cp:lastModifiedBy>Emma JOHNSON (DBT)</cp:lastModifiedBy>
  <cp:revision>2</cp:revision>
  <dcterms:created xsi:type="dcterms:W3CDTF">2024-11-19T10:14:17Z</dcterms:created>
  <dcterms:modified xsi:type="dcterms:W3CDTF">2024-11-20T16:20:41Z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1c05e37-788c-4c59-b50e-5c98323c0a70_Enabled">
    <vt:lpwstr>true</vt:lpwstr>
  </property>
  <property fmtid="{D5CDD505-2E9C-101B-9397-08002B2CF9AE}" pid="3" name="MSIP_Label_c1c05e37-788c-4c59-b50e-5c98323c0a70_SetDate">
    <vt:lpwstr>2024-11-19T14:30:06Z</vt:lpwstr>
  </property>
  <property fmtid="{D5CDD505-2E9C-101B-9397-08002B2CF9AE}" pid="4" name="MSIP_Label_c1c05e37-788c-4c59-b50e-5c98323c0a70_Method">
    <vt:lpwstr>Standard</vt:lpwstr>
  </property>
  <property fmtid="{D5CDD505-2E9C-101B-9397-08002B2CF9AE}" pid="5" name="MSIP_Label_c1c05e37-788c-4c59-b50e-5c98323c0a70_Name">
    <vt:lpwstr>OFFICIAL</vt:lpwstr>
  </property>
  <property fmtid="{D5CDD505-2E9C-101B-9397-08002B2CF9AE}" pid="6" name="MSIP_Label_c1c05e37-788c-4c59-b50e-5c98323c0a70_SiteId">
    <vt:lpwstr>8fa217ec-33aa-46fb-ad96-dfe68006bb86</vt:lpwstr>
  </property>
  <property fmtid="{D5CDD505-2E9C-101B-9397-08002B2CF9AE}" pid="7" name="MSIP_Label_c1c05e37-788c-4c59-b50e-5c98323c0a70_ActionId">
    <vt:lpwstr>26b97fd9-3b84-4462-a3cc-048a34800e75</vt:lpwstr>
  </property>
  <property fmtid="{D5CDD505-2E9C-101B-9397-08002B2CF9AE}" pid="8" name="MSIP_Label_c1c05e37-788c-4c59-b50e-5c98323c0a70_ContentBits">
    <vt:lpwstr>0</vt:lpwstr>
  </property>
</Properties>
</file>