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2" r:id="rId5"/>
  </p:sldMasterIdLst>
  <p:notesMasterIdLst>
    <p:notesMasterId r:id="rId28"/>
  </p:notesMasterIdLst>
  <p:handoutMasterIdLst>
    <p:handoutMasterId r:id="rId29"/>
  </p:handoutMasterIdLst>
  <p:sldIdLst>
    <p:sldId id="474" r:id="rId6"/>
    <p:sldId id="475" r:id="rId7"/>
    <p:sldId id="476" r:id="rId8"/>
    <p:sldId id="488" r:id="rId9"/>
    <p:sldId id="487" r:id="rId10"/>
    <p:sldId id="464" r:id="rId11"/>
    <p:sldId id="478" r:id="rId12"/>
    <p:sldId id="479" r:id="rId13"/>
    <p:sldId id="480" r:id="rId14"/>
    <p:sldId id="481" r:id="rId15"/>
    <p:sldId id="482" r:id="rId16"/>
    <p:sldId id="483" r:id="rId17"/>
    <p:sldId id="485" r:id="rId18"/>
    <p:sldId id="486" r:id="rId19"/>
    <p:sldId id="473" r:id="rId20"/>
    <p:sldId id="397" r:id="rId21"/>
    <p:sldId id="398" r:id="rId22"/>
    <p:sldId id="439" r:id="rId23"/>
    <p:sldId id="400" r:id="rId24"/>
    <p:sldId id="401" r:id="rId25"/>
    <p:sldId id="402" r:id="rId26"/>
    <p:sldId id="260"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2" roundtripDataSignature="AMtx7mh25wQfjHOh9HeGNuy7n8AfdGdfZ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DA7518-08A4-C6F4-3AC7-882B59B0F170}" name="Crawley, Philip (CS&amp;TD)" initials="C(" userId="S::philip.crawley@hmrc.gov.uk::92230ed1-5af1-4fb5-beff-a9e9e37a7583" providerId="AD"/>
  <p188:author id="{4AD7274A-3E2B-7325-2D5B-7C3990166971}" name="Davis, Nickeshia (CS&amp;TD)" initials="D(" userId="S::nickeshia.davis@hmrc.gov.uk::5a16e2a9-3f02-4a2c-b49c-ff742fa4621d" providerId="AD"/>
  <p188:author id="{3A6FD65A-0513-99E4-9394-FAB0184EB0AF}" name="Ahmad, Mojgan (CS&amp;TD)" initials="A(" userId="S::mojgan.ahmad@hmrc.gov.uk::556b8f82-5112-4efc-a5f2-cdcbf646fa7b" providerId="AD"/>
  <p188:author id="{4A822377-64CF-DCEC-0AA6-E9D59E66B0D6}" name="Carmichael, Zoe (CS&amp;TD Indirect Tax)" initials="CZ(IT" userId="S-1-5-21-2716677057-2768811587-3286137756-885245" providerId="AD"/>
  <p188:author id="{803C7793-1E2A-FF60-3F2C-CED10F8E252A}" name="Carmichael, Zoe (CS&amp;TD Indirect Tax)" initials="CT" userId="S::zoe.carmichael@hmrc.gov.uk::ee1a80cb-5d26-4c7e-abf4-9f37e6ea5ea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Peter Bennet" initials="PB" lastIdx="23" clrIdx="6">
    <p:extLst>
      <p:ext uri="{19B8F6BF-5375-455C-9EA6-DF929625EA0E}">
        <p15:presenceInfo xmlns:p15="http://schemas.microsoft.com/office/powerpoint/2012/main" userId="Peter Bennet" providerId="None"/>
      </p:ext>
    </p:extLst>
  </p:cmAuthor>
  <p:cmAuthor id="1" name="Carmichael, Zoe (CS&amp;TD Indirect Tax)" initials="CT" lastIdx="40" clrIdx="0">
    <p:extLst>
      <p:ext uri="{19B8F6BF-5375-455C-9EA6-DF929625EA0E}">
        <p15:presenceInfo xmlns:p15="http://schemas.microsoft.com/office/powerpoint/2012/main" userId="S::zoe.carmichael@hmrc.gov.uk::ee1a80cb-5d26-4c7e-abf4-9f37e6ea5eaa" providerId="AD"/>
      </p:ext>
    </p:extLst>
  </p:cmAuthor>
  <p:cmAuthor id="8" name="Smallbone, James (CS&amp;TD)" initials="S(" lastIdx="14" clrIdx="7">
    <p:extLst>
      <p:ext uri="{19B8F6BF-5375-455C-9EA6-DF929625EA0E}">
        <p15:presenceInfo xmlns:p15="http://schemas.microsoft.com/office/powerpoint/2012/main" userId="S::james.smallbone@hmrc.gov.uk::2a24dbfc-8016-4a50-b77d-024afaed3b02" providerId="AD"/>
      </p:ext>
    </p:extLst>
  </p:cmAuthor>
  <p:cmAuthor id="2" name="Davis, Nickeshia (CS&amp;TD)" initials="DN(" lastIdx="37" clrIdx="1">
    <p:extLst>
      <p:ext uri="{19B8F6BF-5375-455C-9EA6-DF929625EA0E}">
        <p15:presenceInfo xmlns:p15="http://schemas.microsoft.com/office/powerpoint/2012/main" userId="S::nickeshia.davis@hmrc.gov.uk::5a16e2a9-3f02-4a2c-b49c-ff742fa4621d" providerId="AD"/>
      </p:ext>
    </p:extLst>
  </p:cmAuthor>
  <p:cmAuthor id="9" name="Carmichael, Zoe (CS&amp;TD Indirect Tax)" initials="CZ(IT" lastIdx="5" clrIdx="8">
    <p:extLst>
      <p:ext uri="{19B8F6BF-5375-455C-9EA6-DF929625EA0E}">
        <p15:presenceInfo xmlns:p15="http://schemas.microsoft.com/office/powerpoint/2012/main" userId="S-1-5-21-2716677057-2768811587-3286137756-885245" providerId="AD"/>
      </p:ext>
    </p:extLst>
  </p:cmAuthor>
  <p:cmAuthor id="3" name="Crawley, Philip (CS&amp;TD)" initials="CP(" lastIdx="21" clrIdx="2">
    <p:extLst>
      <p:ext uri="{19B8F6BF-5375-455C-9EA6-DF929625EA0E}">
        <p15:presenceInfo xmlns:p15="http://schemas.microsoft.com/office/powerpoint/2012/main" userId="S::philip.crawley@hmrc.gov.uk::92230ed1-5af1-4fb5-beff-a9e9e37a7583" providerId="AD"/>
      </p:ext>
    </p:extLst>
  </p:cmAuthor>
  <p:cmAuthor id="4" name="Ahmad, Mojgan (CS&amp;TD)" initials="A(" lastIdx="27" clrIdx="3">
    <p:extLst>
      <p:ext uri="{19B8F6BF-5375-455C-9EA6-DF929625EA0E}">
        <p15:presenceInfo xmlns:p15="http://schemas.microsoft.com/office/powerpoint/2012/main" userId="S::mojgan.ahmad@hmrc.gov.uk::556b8f82-5112-4efc-a5f2-cdcbf646fa7b" providerId="AD"/>
      </p:ext>
    </p:extLst>
  </p:cmAuthor>
  <p:cmAuthor id="5" name="Wilton, Michael (CS&amp;TD)" initials="WM(" lastIdx="27" clrIdx="4">
    <p:extLst>
      <p:ext uri="{19B8F6BF-5375-455C-9EA6-DF929625EA0E}">
        <p15:presenceInfo xmlns:p15="http://schemas.microsoft.com/office/powerpoint/2012/main" userId="S::michael.wilton@hmrc.gov.uk::84d32f1e-a46e-4a94-9b13-c16db2c2e026" providerId="AD"/>
      </p:ext>
    </p:extLst>
  </p:cmAuthor>
  <p:cmAuthor id="6" name="Jones, Gareth (CS&amp;TD)" initials="JG(" lastIdx="16" clrIdx="5">
    <p:extLst>
      <p:ext uri="{19B8F6BF-5375-455C-9EA6-DF929625EA0E}">
        <p15:presenceInfo xmlns:p15="http://schemas.microsoft.com/office/powerpoint/2012/main" userId="S::gareth.jones@hmrc.gov.uk::940e4536-3c85-460a-b5aa-6b87b840dc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3B"/>
    <a:srgbClr val="E6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26E5BE-C234-4BD6-AFD3-CEC1D95DBDF6}" v="16" dt="2021-08-26T16:13:05.6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8"/>
  </p:normalViewPr>
  <p:slideViewPr>
    <p:cSldViewPr snapToGrid="0">
      <p:cViewPr varScale="1">
        <p:scale>
          <a:sx n="101" d="100"/>
          <a:sy n="101" d="100"/>
        </p:scale>
        <p:origin x="864" y="19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63" Type="http://schemas.openxmlformats.org/officeDocument/2006/relationships/commentAuthors" Target="commentAuthors.xml"/><Relationship Id="rId68"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6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62" Type="http://customschemas.google.com/relationships/presentationmetadata" Target="metadata"/><Relationship Id="rId7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66"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wley, Philip (CS&amp;TD)" userId="92230ed1-5af1-4fb5-beff-a9e9e37a7583" providerId="ADAL" clId="{7626E5BE-C234-4BD6-AFD3-CEC1D95DBDF6}"/>
    <pc:docChg chg="undo modSld">
      <pc:chgData name="Crawley, Philip (CS&amp;TD)" userId="92230ed1-5af1-4fb5-beff-a9e9e37a7583" providerId="ADAL" clId="{7626E5BE-C234-4BD6-AFD3-CEC1D95DBDF6}" dt="2021-08-26T16:13:06.956" v="49" actId="6549"/>
      <pc:docMkLst>
        <pc:docMk/>
      </pc:docMkLst>
      <pc:sldChg chg="modSp">
        <pc:chgData name="Crawley, Philip (CS&amp;TD)" userId="92230ed1-5af1-4fb5-beff-a9e9e37a7583" providerId="ADAL" clId="{7626E5BE-C234-4BD6-AFD3-CEC1D95DBDF6}" dt="2021-08-26T16:11:18.004" v="20" actId="20577"/>
        <pc:sldMkLst>
          <pc:docMk/>
          <pc:sldMk cId="795124794" sldId="397"/>
        </pc:sldMkLst>
        <pc:spChg chg="mod">
          <ac:chgData name="Crawley, Philip (CS&amp;TD)" userId="92230ed1-5af1-4fb5-beff-a9e9e37a7583" providerId="ADAL" clId="{7626E5BE-C234-4BD6-AFD3-CEC1D95DBDF6}" dt="2021-08-26T16:11:18.004" v="20" actId="20577"/>
          <ac:spMkLst>
            <pc:docMk/>
            <pc:sldMk cId="795124794" sldId="397"/>
            <ac:spMk id="105" creationId="{00000000-0000-0000-0000-000000000000}"/>
          </ac:spMkLst>
        </pc:spChg>
      </pc:sldChg>
      <pc:sldChg chg="modSp">
        <pc:chgData name="Crawley, Philip (CS&amp;TD)" userId="92230ed1-5af1-4fb5-beff-a9e9e37a7583" providerId="ADAL" clId="{7626E5BE-C234-4BD6-AFD3-CEC1D95DBDF6}" dt="2021-08-26T15:45:20.504" v="16" actId="20577"/>
        <pc:sldMkLst>
          <pc:docMk/>
          <pc:sldMk cId="460335944" sldId="400"/>
        </pc:sldMkLst>
        <pc:spChg chg="mod">
          <ac:chgData name="Crawley, Philip (CS&amp;TD)" userId="92230ed1-5af1-4fb5-beff-a9e9e37a7583" providerId="ADAL" clId="{7626E5BE-C234-4BD6-AFD3-CEC1D95DBDF6}" dt="2021-08-26T15:45:20.504" v="16" actId="20577"/>
          <ac:spMkLst>
            <pc:docMk/>
            <pc:sldMk cId="460335944" sldId="400"/>
            <ac:spMk id="105" creationId="{00000000-0000-0000-0000-000000000000}"/>
          </ac:spMkLst>
        </pc:spChg>
      </pc:sldChg>
      <pc:sldChg chg="modSp">
        <pc:chgData name="Crawley, Philip (CS&amp;TD)" userId="92230ed1-5af1-4fb5-beff-a9e9e37a7583" providerId="ADAL" clId="{7626E5BE-C234-4BD6-AFD3-CEC1D95DBDF6}" dt="2021-08-26T16:13:06.956" v="49" actId="6549"/>
        <pc:sldMkLst>
          <pc:docMk/>
          <pc:sldMk cId="2922463568" sldId="401"/>
        </pc:sldMkLst>
        <pc:spChg chg="mod">
          <ac:chgData name="Crawley, Philip (CS&amp;TD)" userId="92230ed1-5af1-4fb5-beff-a9e9e37a7583" providerId="ADAL" clId="{7626E5BE-C234-4BD6-AFD3-CEC1D95DBDF6}" dt="2021-08-26T16:13:06.956" v="49" actId="6549"/>
          <ac:spMkLst>
            <pc:docMk/>
            <pc:sldMk cId="2922463568" sldId="401"/>
            <ac:spMk id="105" creationId="{00000000-0000-0000-0000-000000000000}"/>
          </ac:spMkLst>
        </pc:spChg>
      </pc:sldChg>
      <pc:sldChg chg="modSp">
        <pc:chgData name="Crawley, Philip (CS&amp;TD)" userId="92230ed1-5af1-4fb5-beff-a9e9e37a7583" providerId="ADAL" clId="{7626E5BE-C234-4BD6-AFD3-CEC1D95DBDF6}" dt="2021-08-26T15:32:35.204" v="4" actId="6549"/>
        <pc:sldMkLst>
          <pc:docMk/>
          <pc:sldMk cId="2045731742" sldId="479"/>
        </pc:sldMkLst>
        <pc:spChg chg="mod">
          <ac:chgData name="Crawley, Philip (CS&amp;TD)" userId="92230ed1-5af1-4fb5-beff-a9e9e37a7583" providerId="ADAL" clId="{7626E5BE-C234-4BD6-AFD3-CEC1D95DBDF6}" dt="2021-08-26T15:32:35.204" v="4" actId="6549"/>
          <ac:spMkLst>
            <pc:docMk/>
            <pc:sldMk cId="2045731742" sldId="479"/>
            <ac:spMk id="105" creationId="{00000000-0000-0000-0000-000000000000}"/>
          </ac:spMkLst>
        </pc:spChg>
      </pc:sldChg>
      <pc:sldChg chg="modSp">
        <pc:chgData name="Crawley, Philip (CS&amp;TD)" userId="92230ed1-5af1-4fb5-beff-a9e9e37a7583" providerId="ADAL" clId="{7626E5BE-C234-4BD6-AFD3-CEC1D95DBDF6}" dt="2021-08-26T15:36:10.043" v="6" actId="20577"/>
        <pc:sldMkLst>
          <pc:docMk/>
          <pc:sldMk cId="640810213" sldId="480"/>
        </pc:sldMkLst>
        <pc:spChg chg="mod">
          <ac:chgData name="Crawley, Philip (CS&amp;TD)" userId="92230ed1-5af1-4fb5-beff-a9e9e37a7583" providerId="ADAL" clId="{7626E5BE-C234-4BD6-AFD3-CEC1D95DBDF6}" dt="2021-08-26T15:36:10.043" v="6" actId="20577"/>
          <ac:spMkLst>
            <pc:docMk/>
            <pc:sldMk cId="640810213" sldId="480"/>
            <ac:spMk id="105" creationId="{00000000-0000-0000-0000-000000000000}"/>
          </ac:spMkLst>
        </pc:spChg>
      </pc:sldChg>
      <pc:sldChg chg="modSp">
        <pc:chgData name="Crawley, Philip (CS&amp;TD)" userId="92230ed1-5af1-4fb5-beff-a9e9e37a7583" providerId="ADAL" clId="{7626E5BE-C234-4BD6-AFD3-CEC1D95DBDF6}" dt="2021-08-26T15:37:42.175" v="10" actId="20577"/>
        <pc:sldMkLst>
          <pc:docMk/>
          <pc:sldMk cId="1919257363" sldId="481"/>
        </pc:sldMkLst>
        <pc:spChg chg="mod">
          <ac:chgData name="Crawley, Philip (CS&amp;TD)" userId="92230ed1-5af1-4fb5-beff-a9e9e37a7583" providerId="ADAL" clId="{7626E5BE-C234-4BD6-AFD3-CEC1D95DBDF6}" dt="2021-08-26T15:37:42.175" v="10" actId="20577"/>
          <ac:spMkLst>
            <pc:docMk/>
            <pc:sldMk cId="1919257363" sldId="481"/>
            <ac:spMk id="105" creationId="{00000000-0000-0000-0000-000000000000}"/>
          </ac:spMkLst>
        </pc:spChg>
      </pc:sldChg>
      <pc:sldChg chg="modSp">
        <pc:chgData name="Crawley, Philip (CS&amp;TD)" userId="92230ed1-5af1-4fb5-beff-a9e9e37a7583" providerId="ADAL" clId="{7626E5BE-C234-4BD6-AFD3-CEC1D95DBDF6}" dt="2021-08-26T15:41:03.761" v="15" actId="20577"/>
        <pc:sldMkLst>
          <pc:docMk/>
          <pc:sldMk cId="3028146128" sldId="483"/>
        </pc:sldMkLst>
        <pc:spChg chg="mod">
          <ac:chgData name="Crawley, Philip (CS&amp;TD)" userId="92230ed1-5af1-4fb5-beff-a9e9e37a7583" providerId="ADAL" clId="{7626E5BE-C234-4BD6-AFD3-CEC1D95DBDF6}" dt="2021-08-26T15:41:03.761" v="15" actId="20577"/>
          <ac:spMkLst>
            <pc:docMk/>
            <pc:sldMk cId="3028146128" sldId="483"/>
            <ac:spMk id="10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B37713-2B99-4F67-9823-92AEC40280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1</a:t>
            </a:r>
          </a:p>
        </p:txBody>
      </p:sp>
      <p:sp>
        <p:nvSpPr>
          <p:cNvPr id="3" name="Date Placeholder 2">
            <a:extLst>
              <a:ext uri="{FF2B5EF4-FFF2-40B4-BE49-F238E27FC236}">
                <a16:creationId xmlns:a16="http://schemas.microsoft.com/office/drawing/2014/main" id="{23A174B7-F5C4-40EC-B51F-D1B240E512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C975D7-5C2C-42EF-A489-B64550538C64}" type="datetimeFigureOut">
              <a:rPr lang="en-GB" smtClean="0"/>
              <a:t>15/09/2021</a:t>
            </a:fld>
            <a:endParaRPr lang="en-GB"/>
          </a:p>
        </p:txBody>
      </p:sp>
      <p:sp>
        <p:nvSpPr>
          <p:cNvPr id="4" name="Footer Placeholder 3">
            <a:extLst>
              <a:ext uri="{FF2B5EF4-FFF2-40B4-BE49-F238E27FC236}">
                <a16:creationId xmlns:a16="http://schemas.microsoft.com/office/drawing/2014/main" id="{EDC0AF62-B00B-40B9-B237-E8F62F44469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D49D354-8258-45DC-9349-6FC831D8A3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A8F616-2688-4F79-9153-25F1DC1180CE}" type="slidenum">
              <a:rPr lang="en-GB" smtClean="0"/>
              <a:t>‹#›</a:t>
            </a:fld>
            <a:endParaRPr lang="en-GB"/>
          </a:p>
        </p:txBody>
      </p:sp>
    </p:spTree>
    <p:extLst>
      <p:ext uri="{BB962C8B-B14F-4D97-AF65-F5344CB8AC3E}">
        <p14:creationId xmlns:p14="http://schemas.microsoft.com/office/powerpoint/2010/main" val="358098927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1</a:t>
            </a:r>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19102656"/>
      </p:ext>
    </p:extLst>
  </p:cSld>
  <p:clrMap bg1="lt1" tx1="dk1" bg2="dk2" tx2="lt2" accent1="accent1" accent2="accent2" accent3="accent3" accent4="accent4" accent5="accent5" accent6="accent6" hlink="hlink" folHlink="folHlink"/>
  <p:hf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 name="Footer Placeholder 2">
            <a:extLst>
              <a:ext uri="{FF2B5EF4-FFF2-40B4-BE49-F238E27FC236}">
                <a16:creationId xmlns:a16="http://schemas.microsoft.com/office/drawing/2014/main" id="{B0CAB488-6C9B-4416-B852-6AFB3744EB08}"/>
              </a:ext>
            </a:extLst>
          </p:cNvPr>
          <p:cNvSpPr>
            <a:spLocks noGrp="1"/>
          </p:cNvSpPr>
          <p:nvPr>
            <p:ph type="ftr" idx="11"/>
          </p:nvPr>
        </p:nvSpPr>
        <p:spPr/>
        <p:txBody>
          <a:bodyPr/>
          <a:lstStyle/>
          <a:p>
            <a:r>
              <a:rPr lang="en-GB"/>
              <a:t>An importer in this case is an individual or company who is responsible for paying import VAT on goods and completing the necessary customs clearance procedures and formalities at the point of entry in Germany.  </a:t>
            </a:r>
          </a:p>
        </p:txBody>
      </p:sp>
    </p:spTree>
    <p:extLst>
      <p:ext uri="{BB962C8B-B14F-4D97-AF65-F5344CB8AC3E}">
        <p14:creationId xmlns:p14="http://schemas.microsoft.com/office/powerpoint/2010/main" val="492607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Tree>
    <p:extLst>
      <p:ext uri="{BB962C8B-B14F-4D97-AF65-F5344CB8AC3E}">
        <p14:creationId xmlns:p14="http://schemas.microsoft.com/office/powerpoint/2010/main" val="3480902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649120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53093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47181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250314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GB" sz="1200" b="0" i="0" u="none" strike="noStrike" cap="none">
                <a:solidFill>
                  <a:srgbClr val="000000"/>
                </a:solidFill>
                <a:latin typeface="Times New Roman"/>
                <a:ea typeface="Times New Roman"/>
                <a:cs typeface="Times New Roman"/>
                <a:sym typeface="Times New Roman"/>
              </a:rPr>
              <a:t>15</a:t>
            </a:fld>
            <a:endParaRPr sz="1200" b="0" i="0" u="none" strike="noStrike" cap="none">
              <a:solidFill>
                <a:srgbClr val="000000"/>
              </a:solidFill>
              <a:latin typeface="Times New Roman"/>
              <a:ea typeface="Times New Roman"/>
              <a:cs typeface="Times New Roman"/>
              <a:sym typeface="Times New Roman"/>
            </a:endParaRPr>
          </a:p>
        </p:txBody>
      </p:sp>
      <p:sp>
        <p:nvSpPr>
          <p:cNvPr id="2" name="Header Placeholder 1">
            <a:extLst>
              <a:ext uri="{FF2B5EF4-FFF2-40B4-BE49-F238E27FC236}">
                <a16:creationId xmlns:a16="http://schemas.microsoft.com/office/drawing/2014/main" id="{7D7BA662-EC7D-4147-AA51-C6F109880285}"/>
              </a:ext>
            </a:extLst>
          </p:cNvPr>
          <p:cNvSpPr>
            <a:spLocks noGrp="1"/>
          </p:cNvSpPr>
          <p:nvPr>
            <p:ph type="hdr" idx="2"/>
          </p:nvPr>
        </p:nvSpPr>
        <p:spPr/>
        <p:txBody>
          <a:bodyPr/>
          <a:lstStyle/>
          <a:p>
            <a:r>
              <a:rPr lang="en-GB"/>
              <a:t>1</a:t>
            </a:r>
          </a:p>
        </p:txBody>
      </p:sp>
    </p:spTree>
    <p:extLst>
      <p:ext uri="{BB962C8B-B14F-4D97-AF65-F5344CB8AC3E}">
        <p14:creationId xmlns:p14="http://schemas.microsoft.com/office/powerpoint/2010/main" val="2247116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1</a:t>
            </a: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Project Name: HMRC v1.8</a:t>
            </a: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16</a:t>
            </a:fld>
            <a:endParaRPr/>
          </a:p>
        </p:txBody>
      </p:sp>
    </p:spTree>
    <p:extLst>
      <p:ext uri="{BB962C8B-B14F-4D97-AF65-F5344CB8AC3E}">
        <p14:creationId xmlns:p14="http://schemas.microsoft.com/office/powerpoint/2010/main" val="1784437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1</a:t>
            </a: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Project Name: HMRC v1.8</a:t>
            </a: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17</a:t>
            </a:fld>
            <a:endParaRPr/>
          </a:p>
        </p:txBody>
      </p:sp>
    </p:spTree>
    <p:extLst>
      <p:ext uri="{BB962C8B-B14F-4D97-AF65-F5344CB8AC3E}">
        <p14:creationId xmlns:p14="http://schemas.microsoft.com/office/powerpoint/2010/main" val="3081533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1</a:t>
            </a: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Project Name: HMRC v1.8</a:t>
            </a: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18</a:t>
            </a:fld>
            <a:endParaRPr/>
          </a:p>
        </p:txBody>
      </p:sp>
    </p:spTree>
    <p:extLst>
      <p:ext uri="{BB962C8B-B14F-4D97-AF65-F5344CB8AC3E}">
        <p14:creationId xmlns:p14="http://schemas.microsoft.com/office/powerpoint/2010/main" val="120751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1</a:t>
            </a: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Project Name: HMRC v1.8</a:t>
            </a: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19</a:t>
            </a:fld>
            <a:endParaRPr/>
          </a:p>
        </p:txBody>
      </p:sp>
    </p:spTree>
    <p:extLst>
      <p:ext uri="{BB962C8B-B14F-4D97-AF65-F5344CB8AC3E}">
        <p14:creationId xmlns:p14="http://schemas.microsoft.com/office/powerpoint/2010/main" val="367908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230891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1</a:t>
            </a: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Project Name: HMRC v1.8</a:t>
            </a: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20</a:t>
            </a:fld>
            <a:endParaRPr/>
          </a:p>
        </p:txBody>
      </p:sp>
    </p:spTree>
    <p:extLst>
      <p:ext uri="{BB962C8B-B14F-4D97-AF65-F5344CB8AC3E}">
        <p14:creationId xmlns:p14="http://schemas.microsoft.com/office/powerpoint/2010/main" val="2145849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1</a:t>
            </a: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Project Name: HMRC v1.8</a:t>
            </a: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21</a:t>
            </a:fld>
            <a:endParaRPr/>
          </a:p>
        </p:txBody>
      </p:sp>
    </p:spTree>
    <p:extLst>
      <p:ext uri="{BB962C8B-B14F-4D97-AF65-F5344CB8AC3E}">
        <p14:creationId xmlns:p14="http://schemas.microsoft.com/office/powerpoint/2010/main" val="3089549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9" name="Google Shape;11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Header Placeholder 1">
            <a:extLst>
              <a:ext uri="{FF2B5EF4-FFF2-40B4-BE49-F238E27FC236}">
                <a16:creationId xmlns:a16="http://schemas.microsoft.com/office/drawing/2014/main" id="{0DCB8D10-DFE5-4BD3-AAB9-4F8FD15A235C}"/>
              </a:ext>
            </a:extLst>
          </p:cNvPr>
          <p:cNvSpPr>
            <a:spLocks noGrp="1"/>
          </p:cNvSpPr>
          <p:nvPr>
            <p:ph type="hdr" idx="2"/>
          </p:nvPr>
        </p:nvSpPr>
        <p:spPr/>
        <p:txBody>
          <a:bodyPr/>
          <a:lstStyle/>
          <a:p>
            <a:r>
              <a:rPr lang="en-GB"/>
              <a:t>1</a:t>
            </a:r>
          </a:p>
        </p:txBody>
      </p:sp>
    </p:spTree>
    <p:extLst>
      <p:ext uri="{BB962C8B-B14F-4D97-AF65-F5344CB8AC3E}">
        <p14:creationId xmlns:p14="http://schemas.microsoft.com/office/powerpoint/2010/main" val="2258430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08080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2662996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610963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GB" sz="1200" b="0" i="0" u="none" strike="noStrike" cap="none">
                <a:solidFill>
                  <a:srgbClr val="000000"/>
                </a:solidFill>
                <a:latin typeface="Times New Roman"/>
                <a:ea typeface="Times New Roman"/>
                <a:cs typeface="Times New Roman"/>
                <a:sym typeface="Times New Roman"/>
              </a:rPr>
              <a:t>6</a:t>
            </a:fld>
            <a:endParaRPr sz="1200" b="0" i="0" u="none" strike="noStrike" cap="none">
              <a:solidFill>
                <a:srgbClr val="000000"/>
              </a:solidFill>
              <a:latin typeface="Times New Roman"/>
              <a:ea typeface="Times New Roman"/>
              <a:cs typeface="Times New Roman"/>
              <a:sym typeface="Times New Roman"/>
            </a:endParaRPr>
          </a:p>
        </p:txBody>
      </p:sp>
      <p:sp>
        <p:nvSpPr>
          <p:cNvPr id="2" name="Header Placeholder 1">
            <a:extLst>
              <a:ext uri="{FF2B5EF4-FFF2-40B4-BE49-F238E27FC236}">
                <a16:creationId xmlns:a16="http://schemas.microsoft.com/office/drawing/2014/main" id="{F0618E34-1725-4DF1-ABCE-5144BE825A8F}"/>
              </a:ext>
            </a:extLst>
          </p:cNvPr>
          <p:cNvSpPr>
            <a:spLocks noGrp="1"/>
          </p:cNvSpPr>
          <p:nvPr>
            <p:ph type="hdr" idx="2"/>
          </p:nvPr>
        </p:nvSpPr>
        <p:spPr/>
        <p:txBody>
          <a:bodyPr/>
          <a:lstStyle/>
          <a:p>
            <a:r>
              <a:rPr lang="en-GB"/>
              <a:t>1</a:t>
            </a:r>
          </a:p>
        </p:txBody>
      </p:sp>
    </p:spTree>
    <p:extLst>
      <p:ext uri="{BB962C8B-B14F-4D97-AF65-F5344CB8AC3E}">
        <p14:creationId xmlns:p14="http://schemas.microsoft.com/office/powerpoint/2010/main" val="282993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050382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704011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40510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7"/>
        <p:cNvGrpSpPr/>
        <p:nvPr/>
      </p:nvGrpSpPr>
      <p:grpSpPr>
        <a:xfrm>
          <a:off x="0" y="0"/>
          <a:ext cx="0" cy="0"/>
          <a:chOff x="0" y="0"/>
          <a:chExt cx="0" cy="0"/>
        </a:xfrm>
      </p:grpSpPr>
      <p:sp>
        <p:nvSpPr>
          <p:cNvPr id="18" name="Google Shape;18;p13"/>
          <p:cNvSpPr/>
          <p:nvPr/>
        </p:nvSpPr>
        <p:spPr>
          <a:xfrm>
            <a:off x="2847975" y="5972175"/>
            <a:ext cx="2667000" cy="323850"/>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9"/>
        <p:cNvGrpSpPr/>
        <p:nvPr/>
      </p:nvGrpSpPr>
      <p:grpSpPr>
        <a:xfrm>
          <a:off x="0" y="0"/>
          <a:ext cx="0" cy="0"/>
          <a:chOff x="0" y="0"/>
          <a:chExt cx="0" cy="0"/>
        </a:xfrm>
      </p:grpSpPr>
      <p:sp>
        <p:nvSpPr>
          <p:cNvPr id="60" name="Google Shape;6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7"/>
        <p:cNvGrpSpPr/>
        <p:nvPr/>
      </p:nvGrpSpPr>
      <p:grpSpPr>
        <a:xfrm>
          <a:off x="0" y="0"/>
          <a:ext cx="0" cy="0"/>
          <a:chOff x="0" y="0"/>
          <a:chExt cx="0" cy="0"/>
        </a:xfrm>
      </p:grpSpPr>
      <p:sp>
        <p:nvSpPr>
          <p:cNvPr id="18" name="Google Shape;18;p13"/>
          <p:cNvSpPr/>
          <p:nvPr/>
        </p:nvSpPr>
        <p:spPr>
          <a:xfrm>
            <a:off x="2847975" y="5972175"/>
            <a:ext cx="2667000" cy="323850"/>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5" name="Google Shape;15;p11"/>
          <p:cNvSpPr txBox="1">
            <a:spLocks noGrp="1"/>
          </p:cNvSpPr>
          <p:nvPr>
            <p:ph type="ctrTitle"/>
          </p:nvPr>
        </p:nvSpPr>
        <p:spPr>
          <a:xfrm>
            <a:off x="4884302" y="1685483"/>
            <a:ext cx="7047481" cy="2243189"/>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2767"/>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9"/>
        <p:cNvGrpSpPr/>
        <p:nvPr/>
      </p:nvGrpSpPr>
      <p:grpSpPr>
        <a:xfrm>
          <a:off x="0" y="0"/>
          <a:ext cx="0" cy="0"/>
          <a:chOff x="0" y="0"/>
          <a:chExt cx="0" cy="0"/>
        </a:xfrm>
      </p:grpSpPr>
      <p:sp>
        <p:nvSpPr>
          <p:cNvPr id="20" name="Google Shape;20;p14"/>
          <p:cNvSpPr/>
          <p:nvPr/>
        </p:nvSpPr>
        <p:spPr>
          <a:xfrm>
            <a:off x="0" y="0"/>
            <a:ext cx="12192000" cy="6858000"/>
          </a:xfrm>
          <a:prstGeom prst="rect">
            <a:avLst/>
          </a:prstGeom>
          <a:solidFill>
            <a:srgbClr val="2D2767"/>
          </a:solidFill>
          <a:ln w="12700" cap="flat" cmpd="sng">
            <a:solidFill>
              <a:srgbClr val="2D276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 name="Google Shape;21;p14"/>
          <p:cNvSpPr txBox="1">
            <a:spLocks noGrp="1"/>
          </p:cNvSpPr>
          <p:nvPr>
            <p:ph type="title"/>
          </p:nvPr>
        </p:nvSpPr>
        <p:spPr>
          <a:xfrm>
            <a:off x="831850" y="1709738"/>
            <a:ext cx="10515600" cy="222123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4"/>
        <p:cNvGrpSpPr/>
        <p:nvPr/>
      </p:nvGrpSpPr>
      <p:grpSpPr>
        <a:xfrm>
          <a:off x="0" y="0"/>
          <a:ext cx="0" cy="0"/>
          <a:chOff x="0" y="0"/>
          <a:chExt cx="0" cy="0"/>
        </a:xfrm>
      </p:grpSpPr>
      <p:sp>
        <p:nvSpPr>
          <p:cNvPr id="25" name="Google Shape;25;p15"/>
          <p:cNvSpPr txBox="1">
            <a:spLocks noGrp="1"/>
          </p:cNvSpPr>
          <p:nvPr>
            <p:ph type="body" idx="1"/>
          </p:nvPr>
        </p:nvSpPr>
        <p:spPr>
          <a:xfrm>
            <a:off x="318052" y="1825625"/>
            <a:ext cx="11473732"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6" name="Google Shape;26;p15"/>
          <p:cNvCxnSpPr/>
          <p:nvPr/>
        </p:nvCxnSpPr>
        <p:spPr>
          <a:xfrm>
            <a:off x="421419" y="1208598"/>
            <a:ext cx="11394219" cy="0"/>
          </a:xfrm>
          <a:prstGeom prst="straightConnector1">
            <a:avLst/>
          </a:prstGeom>
          <a:noFill/>
          <a:ln w="57150" cap="flat" cmpd="sng">
            <a:solidFill>
              <a:srgbClr val="FF003B"/>
            </a:solidFill>
            <a:prstDash val="solid"/>
            <a:miter lim="800000"/>
            <a:headEnd type="none" w="sm" len="sm"/>
            <a:tailEnd type="none" w="sm" len="sm"/>
          </a:ln>
        </p:spPr>
      </p:cxnSp>
      <p:sp>
        <p:nvSpPr>
          <p:cNvPr id="27" name="Google Shape;27;p15"/>
          <p:cNvSpPr txBox="1">
            <a:spLocks noGrp="1"/>
          </p:cNvSpPr>
          <p:nvPr>
            <p:ph type="title"/>
          </p:nvPr>
        </p:nvSpPr>
        <p:spPr>
          <a:xfrm>
            <a:off x="344770" y="479542"/>
            <a:ext cx="8804551" cy="96115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2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6"/>
        <p:cNvGrpSpPr/>
        <p:nvPr/>
      </p:nvGrpSpPr>
      <p:grpSpPr>
        <a:xfrm>
          <a:off x="0" y="0"/>
          <a:ext cx="0" cy="0"/>
          <a:chOff x="0" y="0"/>
          <a:chExt cx="0" cy="0"/>
        </a:xfrm>
      </p:grpSpPr>
      <p:sp>
        <p:nvSpPr>
          <p:cNvPr id="37" name="Google Shape;37;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2D2767"/>
              </a:buClr>
              <a:buSzPts val="2400"/>
              <a:buNone/>
              <a:defRPr sz="2400" b="1"/>
            </a:lvl1pPr>
            <a:lvl2pPr marL="914400" lvl="1" indent="-228600" algn="l">
              <a:lnSpc>
                <a:spcPct val="90000"/>
              </a:lnSpc>
              <a:spcBef>
                <a:spcPts val="500"/>
              </a:spcBef>
              <a:spcAft>
                <a:spcPts val="0"/>
              </a:spcAft>
              <a:buClr>
                <a:srgbClr val="2D2767"/>
              </a:buClr>
              <a:buSzPts val="2000"/>
              <a:buNone/>
              <a:defRPr sz="2000" b="1"/>
            </a:lvl2pPr>
            <a:lvl3pPr marL="1371600" lvl="2" indent="-228600" algn="l">
              <a:lnSpc>
                <a:spcPct val="90000"/>
              </a:lnSpc>
              <a:spcBef>
                <a:spcPts val="500"/>
              </a:spcBef>
              <a:spcAft>
                <a:spcPts val="0"/>
              </a:spcAft>
              <a:buClr>
                <a:srgbClr val="2D2767"/>
              </a:buClr>
              <a:buSzPts val="1800"/>
              <a:buNone/>
              <a:defRPr sz="1800" b="1"/>
            </a:lvl3pPr>
            <a:lvl4pPr marL="1828800" lvl="3" indent="-228600" algn="l">
              <a:lnSpc>
                <a:spcPct val="90000"/>
              </a:lnSpc>
              <a:spcBef>
                <a:spcPts val="500"/>
              </a:spcBef>
              <a:spcAft>
                <a:spcPts val="0"/>
              </a:spcAft>
              <a:buClr>
                <a:srgbClr val="2D2767"/>
              </a:buClr>
              <a:buSzPts val="1600"/>
              <a:buNone/>
              <a:defRPr sz="1600" b="1"/>
            </a:lvl4pPr>
            <a:lvl5pPr marL="2286000" lvl="4" indent="-228600" algn="l">
              <a:lnSpc>
                <a:spcPct val="90000"/>
              </a:lnSpc>
              <a:spcBef>
                <a:spcPts val="500"/>
              </a:spcBef>
              <a:spcAft>
                <a:spcPts val="0"/>
              </a:spcAft>
              <a:buClr>
                <a:srgbClr val="2D2767"/>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2D2767"/>
              </a:buClr>
              <a:buSzPts val="2400"/>
              <a:buNone/>
              <a:defRPr sz="2400" b="1"/>
            </a:lvl1pPr>
            <a:lvl2pPr marL="914400" lvl="1" indent="-228600" algn="l">
              <a:lnSpc>
                <a:spcPct val="90000"/>
              </a:lnSpc>
              <a:spcBef>
                <a:spcPts val="500"/>
              </a:spcBef>
              <a:spcAft>
                <a:spcPts val="0"/>
              </a:spcAft>
              <a:buClr>
                <a:srgbClr val="2D2767"/>
              </a:buClr>
              <a:buSzPts val="2000"/>
              <a:buNone/>
              <a:defRPr sz="2000" b="1"/>
            </a:lvl2pPr>
            <a:lvl3pPr marL="1371600" lvl="2" indent="-228600" algn="l">
              <a:lnSpc>
                <a:spcPct val="90000"/>
              </a:lnSpc>
              <a:spcBef>
                <a:spcPts val="500"/>
              </a:spcBef>
              <a:spcAft>
                <a:spcPts val="0"/>
              </a:spcAft>
              <a:buClr>
                <a:srgbClr val="2D2767"/>
              </a:buClr>
              <a:buSzPts val="1800"/>
              <a:buNone/>
              <a:defRPr sz="1800" b="1"/>
            </a:lvl3pPr>
            <a:lvl4pPr marL="1828800" lvl="3" indent="-228600" algn="l">
              <a:lnSpc>
                <a:spcPct val="90000"/>
              </a:lnSpc>
              <a:spcBef>
                <a:spcPts val="500"/>
              </a:spcBef>
              <a:spcAft>
                <a:spcPts val="0"/>
              </a:spcAft>
              <a:buClr>
                <a:srgbClr val="2D2767"/>
              </a:buClr>
              <a:buSzPts val="1600"/>
              <a:buNone/>
              <a:defRPr sz="1600" b="1"/>
            </a:lvl4pPr>
            <a:lvl5pPr marL="2286000" lvl="4" indent="-228600" algn="l">
              <a:lnSpc>
                <a:spcPct val="90000"/>
              </a:lnSpc>
              <a:spcBef>
                <a:spcPts val="500"/>
              </a:spcBef>
              <a:spcAft>
                <a:spcPts val="0"/>
              </a:spcAft>
              <a:buClr>
                <a:srgbClr val="2D2767"/>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2D2767"/>
              </a:buClr>
              <a:buSzPts val="3200"/>
              <a:buChar char="•"/>
              <a:defRPr sz="3200"/>
            </a:lvl1pPr>
            <a:lvl2pPr marL="914400" lvl="1" indent="-406400" algn="l">
              <a:lnSpc>
                <a:spcPct val="90000"/>
              </a:lnSpc>
              <a:spcBef>
                <a:spcPts val="500"/>
              </a:spcBef>
              <a:spcAft>
                <a:spcPts val="0"/>
              </a:spcAft>
              <a:buClr>
                <a:srgbClr val="2D2767"/>
              </a:buClr>
              <a:buSzPts val="2800"/>
              <a:buChar char="•"/>
              <a:defRPr sz="2800"/>
            </a:lvl2pPr>
            <a:lvl3pPr marL="1371600" lvl="2" indent="-381000" algn="l">
              <a:lnSpc>
                <a:spcPct val="90000"/>
              </a:lnSpc>
              <a:spcBef>
                <a:spcPts val="500"/>
              </a:spcBef>
              <a:spcAft>
                <a:spcPts val="0"/>
              </a:spcAft>
              <a:buClr>
                <a:srgbClr val="2D2767"/>
              </a:buClr>
              <a:buSzPts val="2400"/>
              <a:buChar char="•"/>
              <a:defRPr sz="2400"/>
            </a:lvl3pPr>
            <a:lvl4pPr marL="1828800" lvl="3" indent="-355600" algn="l">
              <a:lnSpc>
                <a:spcPct val="90000"/>
              </a:lnSpc>
              <a:spcBef>
                <a:spcPts val="500"/>
              </a:spcBef>
              <a:spcAft>
                <a:spcPts val="0"/>
              </a:spcAft>
              <a:buClr>
                <a:srgbClr val="2D2767"/>
              </a:buClr>
              <a:buSzPts val="2000"/>
              <a:buChar char="•"/>
              <a:defRPr sz="2000"/>
            </a:lvl4pPr>
            <a:lvl5pPr marL="2286000" lvl="4" indent="-355600" algn="l">
              <a:lnSpc>
                <a:spcPct val="90000"/>
              </a:lnSpc>
              <a:spcBef>
                <a:spcPts val="500"/>
              </a:spcBef>
              <a:spcAft>
                <a:spcPts val="0"/>
              </a:spcAft>
              <a:buClr>
                <a:srgbClr val="2D2767"/>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8" name="Google Shape;48;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D2767"/>
              </a:buClr>
              <a:buSzPts val="1600"/>
              <a:buNone/>
              <a:defRPr sz="1600"/>
            </a:lvl1pPr>
            <a:lvl2pPr marL="914400" lvl="1" indent="-228600" algn="l">
              <a:lnSpc>
                <a:spcPct val="90000"/>
              </a:lnSpc>
              <a:spcBef>
                <a:spcPts val="500"/>
              </a:spcBef>
              <a:spcAft>
                <a:spcPts val="0"/>
              </a:spcAft>
              <a:buClr>
                <a:srgbClr val="2D2767"/>
              </a:buClr>
              <a:buSzPts val="1400"/>
              <a:buNone/>
              <a:defRPr sz="1400"/>
            </a:lvl2pPr>
            <a:lvl3pPr marL="1371600" lvl="2" indent="-228600" algn="l">
              <a:lnSpc>
                <a:spcPct val="90000"/>
              </a:lnSpc>
              <a:spcBef>
                <a:spcPts val="500"/>
              </a:spcBef>
              <a:spcAft>
                <a:spcPts val="0"/>
              </a:spcAft>
              <a:buClr>
                <a:srgbClr val="2D2767"/>
              </a:buClr>
              <a:buSzPts val="1200"/>
              <a:buNone/>
              <a:defRPr sz="1200"/>
            </a:lvl3pPr>
            <a:lvl4pPr marL="1828800" lvl="3" indent="-228600" algn="l">
              <a:lnSpc>
                <a:spcPct val="90000"/>
              </a:lnSpc>
              <a:spcBef>
                <a:spcPts val="500"/>
              </a:spcBef>
              <a:spcAft>
                <a:spcPts val="0"/>
              </a:spcAft>
              <a:buClr>
                <a:srgbClr val="2D2767"/>
              </a:buClr>
              <a:buSzPts val="1000"/>
              <a:buNone/>
              <a:defRPr sz="1000"/>
            </a:lvl4pPr>
            <a:lvl5pPr marL="2286000" lvl="4" indent="-228600" algn="l">
              <a:lnSpc>
                <a:spcPct val="90000"/>
              </a:lnSpc>
              <a:spcBef>
                <a:spcPts val="500"/>
              </a:spcBef>
              <a:spcAft>
                <a:spcPts val="0"/>
              </a:spcAft>
              <a:buClr>
                <a:srgbClr val="2D2767"/>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9" name="Google Shape;4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52"/>
        <p:cNvGrpSpPr/>
        <p:nvPr/>
      </p:nvGrpSpPr>
      <p:grpSpPr>
        <a:xfrm>
          <a:off x="0" y="0"/>
          <a:ext cx="0" cy="0"/>
          <a:chOff x="0" y="0"/>
          <a:chExt cx="0" cy="0"/>
        </a:xfrm>
      </p:grpSpPr>
      <p:sp>
        <p:nvSpPr>
          <p:cNvPr id="53" name="Google Shape;53;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2D2767"/>
              </a:buClr>
              <a:buSzPts val="3200"/>
              <a:buFont typeface="Arial"/>
              <a:buNone/>
              <a:defRPr sz="3200" b="0" i="0" u="none" strike="noStrike" cap="none">
                <a:solidFill>
                  <a:srgbClr val="2D2767"/>
                </a:solidFill>
                <a:latin typeface="Arial"/>
                <a:ea typeface="Arial"/>
                <a:cs typeface="Arial"/>
                <a:sym typeface="Arial"/>
              </a:defRPr>
            </a:lvl1pPr>
            <a:lvl2pPr marR="0" lvl="1" algn="l" rtl="0">
              <a:lnSpc>
                <a:spcPct val="90000"/>
              </a:lnSpc>
              <a:spcBef>
                <a:spcPts val="500"/>
              </a:spcBef>
              <a:spcAft>
                <a:spcPts val="0"/>
              </a:spcAft>
              <a:buClr>
                <a:srgbClr val="2D2767"/>
              </a:buClr>
              <a:buSzPts val="2800"/>
              <a:buFont typeface="Arial"/>
              <a:buNone/>
              <a:defRPr sz="2800" b="0" i="0" u="none" strike="noStrike" cap="none">
                <a:solidFill>
                  <a:srgbClr val="2D2767"/>
                </a:solidFill>
                <a:latin typeface="Arial"/>
                <a:ea typeface="Arial"/>
                <a:cs typeface="Arial"/>
                <a:sym typeface="Arial"/>
              </a:defRPr>
            </a:lvl2pPr>
            <a:lvl3pPr marR="0" lvl="2" algn="l" rtl="0">
              <a:lnSpc>
                <a:spcPct val="90000"/>
              </a:lnSpc>
              <a:spcBef>
                <a:spcPts val="500"/>
              </a:spcBef>
              <a:spcAft>
                <a:spcPts val="0"/>
              </a:spcAft>
              <a:buClr>
                <a:srgbClr val="2D2767"/>
              </a:buClr>
              <a:buSzPts val="2400"/>
              <a:buFont typeface="Arial"/>
              <a:buNone/>
              <a:defRPr sz="2400" b="0" i="0" u="none" strike="noStrike" cap="none">
                <a:solidFill>
                  <a:srgbClr val="2D2767"/>
                </a:solidFill>
                <a:latin typeface="Arial"/>
                <a:ea typeface="Arial"/>
                <a:cs typeface="Arial"/>
                <a:sym typeface="Arial"/>
              </a:defRPr>
            </a:lvl3pPr>
            <a:lvl4pPr marR="0" lvl="3" algn="l" rtl="0">
              <a:lnSpc>
                <a:spcPct val="90000"/>
              </a:lnSpc>
              <a:spcBef>
                <a:spcPts val="500"/>
              </a:spcBef>
              <a:spcAft>
                <a:spcPts val="0"/>
              </a:spcAft>
              <a:buClr>
                <a:srgbClr val="2D2767"/>
              </a:buClr>
              <a:buSzPts val="2000"/>
              <a:buFont typeface="Arial"/>
              <a:buNone/>
              <a:defRPr sz="2000" b="0" i="0" u="none" strike="noStrike" cap="none">
                <a:solidFill>
                  <a:srgbClr val="2D2767"/>
                </a:solidFill>
                <a:latin typeface="Arial"/>
                <a:ea typeface="Arial"/>
                <a:cs typeface="Arial"/>
                <a:sym typeface="Arial"/>
              </a:defRPr>
            </a:lvl4pPr>
            <a:lvl5pPr marR="0" lvl="4" algn="l" rtl="0">
              <a:lnSpc>
                <a:spcPct val="90000"/>
              </a:lnSpc>
              <a:spcBef>
                <a:spcPts val="500"/>
              </a:spcBef>
              <a:spcAft>
                <a:spcPts val="0"/>
              </a:spcAft>
              <a:buClr>
                <a:srgbClr val="2D2767"/>
              </a:buClr>
              <a:buSzPts val="2000"/>
              <a:buFont typeface="Arial"/>
              <a:buNone/>
              <a:defRPr sz="2000" b="0" i="0" u="none" strike="noStrike" cap="none">
                <a:solidFill>
                  <a:srgbClr val="2D2767"/>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D2767"/>
              </a:buClr>
              <a:buSzPts val="1600"/>
              <a:buNone/>
              <a:defRPr sz="1600"/>
            </a:lvl1pPr>
            <a:lvl2pPr marL="914400" lvl="1" indent="-228600" algn="l">
              <a:lnSpc>
                <a:spcPct val="90000"/>
              </a:lnSpc>
              <a:spcBef>
                <a:spcPts val="500"/>
              </a:spcBef>
              <a:spcAft>
                <a:spcPts val="0"/>
              </a:spcAft>
              <a:buClr>
                <a:srgbClr val="2D2767"/>
              </a:buClr>
              <a:buSzPts val="1400"/>
              <a:buNone/>
              <a:defRPr sz="1400"/>
            </a:lvl2pPr>
            <a:lvl3pPr marL="1371600" lvl="2" indent="-228600" algn="l">
              <a:lnSpc>
                <a:spcPct val="90000"/>
              </a:lnSpc>
              <a:spcBef>
                <a:spcPts val="500"/>
              </a:spcBef>
              <a:spcAft>
                <a:spcPts val="0"/>
              </a:spcAft>
              <a:buClr>
                <a:srgbClr val="2D2767"/>
              </a:buClr>
              <a:buSzPts val="1200"/>
              <a:buNone/>
              <a:defRPr sz="1200"/>
            </a:lvl3pPr>
            <a:lvl4pPr marL="1828800" lvl="3" indent="-228600" algn="l">
              <a:lnSpc>
                <a:spcPct val="90000"/>
              </a:lnSpc>
              <a:spcBef>
                <a:spcPts val="500"/>
              </a:spcBef>
              <a:spcAft>
                <a:spcPts val="0"/>
              </a:spcAft>
              <a:buClr>
                <a:srgbClr val="2D2767"/>
              </a:buClr>
              <a:buSzPts val="1000"/>
              <a:buNone/>
              <a:defRPr sz="1000"/>
            </a:lvl4pPr>
            <a:lvl5pPr marL="2286000" lvl="4" indent="-228600" algn="l">
              <a:lnSpc>
                <a:spcPct val="90000"/>
              </a:lnSpc>
              <a:spcBef>
                <a:spcPts val="500"/>
              </a:spcBef>
              <a:spcAft>
                <a:spcPts val="0"/>
              </a:spcAft>
              <a:buClr>
                <a:srgbClr val="2D2767"/>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6" name="Google Shape;5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D2767"/>
              </a:buClr>
              <a:buSzPts val="4400"/>
              <a:buFont typeface="Arial"/>
              <a:buNone/>
              <a:defRPr sz="4400" b="0" i="0" u="none" strike="noStrike" cap="none">
                <a:solidFill>
                  <a:srgbClr val="2D276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2D2767"/>
              </a:buClr>
              <a:buSzPts val="2800"/>
              <a:buFont typeface="Arial"/>
              <a:buChar char="•"/>
              <a:defRPr sz="2800" b="0" i="0" u="none" strike="noStrike" cap="none">
                <a:solidFill>
                  <a:srgbClr val="2D2767"/>
                </a:solidFill>
                <a:latin typeface="Arial"/>
                <a:ea typeface="Arial"/>
                <a:cs typeface="Arial"/>
                <a:sym typeface="Arial"/>
              </a:defRPr>
            </a:lvl1pPr>
            <a:lvl2pPr marL="914400" marR="0" lvl="1" indent="-381000" algn="l" rtl="0">
              <a:lnSpc>
                <a:spcPct val="90000"/>
              </a:lnSpc>
              <a:spcBef>
                <a:spcPts val="500"/>
              </a:spcBef>
              <a:spcAft>
                <a:spcPts val="0"/>
              </a:spcAft>
              <a:buClr>
                <a:srgbClr val="2D2767"/>
              </a:buClr>
              <a:buSzPts val="2400"/>
              <a:buFont typeface="Arial"/>
              <a:buChar char="•"/>
              <a:defRPr sz="2400" b="0" i="0" u="none" strike="noStrike" cap="none">
                <a:solidFill>
                  <a:srgbClr val="2D2767"/>
                </a:solidFill>
                <a:latin typeface="Arial"/>
                <a:ea typeface="Arial"/>
                <a:cs typeface="Arial"/>
                <a:sym typeface="Arial"/>
              </a:defRPr>
            </a:lvl2pPr>
            <a:lvl3pPr marL="1371600" marR="0" lvl="2" indent="-355600" algn="l" rtl="0">
              <a:lnSpc>
                <a:spcPct val="90000"/>
              </a:lnSpc>
              <a:spcBef>
                <a:spcPts val="500"/>
              </a:spcBef>
              <a:spcAft>
                <a:spcPts val="0"/>
              </a:spcAft>
              <a:buClr>
                <a:srgbClr val="2D2767"/>
              </a:buClr>
              <a:buSzPts val="2000"/>
              <a:buFont typeface="Arial"/>
              <a:buChar char="•"/>
              <a:defRPr sz="2000" b="0" i="0" u="none" strike="noStrike" cap="none">
                <a:solidFill>
                  <a:srgbClr val="2D2767"/>
                </a:solidFill>
                <a:latin typeface="Arial"/>
                <a:ea typeface="Arial"/>
                <a:cs typeface="Arial"/>
                <a:sym typeface="Arial"/>
              </a:defRPr>
            </a:lvl3pPr>
            <a:lvl4pPr marL="1828800" marR="0" lvl="3"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4pPr>
            <a:lvl5pPr marL="2286000" marR="0" lvl="4"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 name="MSIPCMContentMarking" descr="{&quot;HashCode&quot;:-1264847310,&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
        <p:nvSpPr>
          <p:cNvPr id="7" name="TextBox 2"/>
          <p:cNvSpPr txBox="1"/>
          <p:nvPr userDrawn="1"/>
        </p:nvSpPr>
        <p:spPr>
          <a:xfrm>
            <a:off x="2508739" y="2321005"/>
            <a:ext cx="7174523" cy="221599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GB" sz="13800">
                <a:solidFill>
                  <a:schemeClr val="tx2">
                    <a:lumMod val="90000"/>
                  </a:schemeClr>
                </a:solidFill>
              </a:rPr>
              <a:t>DRAFT</a:t>
            </a: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D2767"/>
              </a:buClr>
              <a:buSzPts val="4400"/>
              <a:buFont typeface="Arial"/>
              <a:buNone/>
              <a:defRPr sz="4400" b="0" i="0" u="none" strike="noStrike" cap="none">
                <a:solidFill>
                  <a:srgbClr val="2D276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2D2767"/>
              </a:buClr>
              <a:buSzPts val="2800"/>
              <a:buFont typeface="Arial"/>
              <a:buChar char="•"/>
              <a:defRPr sz="2800" b="0" i="0" u="none" strike="noStrike" cap="none">
                <a:solidFill>
                  <a:srgbClr val="2D2767"/>
                </a:solidFill>
                <a:latin typeface="Arial"/>
                <a:ea typeface="Arial"/>
                <a:cs typeface="Arial"/>
                <a:sym typeface="Arial"/>
              </a:defRPr>
            </a:lvl1pPr>
            <a:lvl2pPr marL="914400" marR="0" lvl="1" indent="-381000" algn="l" rtl="0">
              <a:lnSpc>
                <a:spcPct val="90000"/>
              </a:lnSpc>
              <a:spcBef>
                <a:spcPts val="500"/>
              </a:spcBef>
              <a:spcAft>
                <a:spcPts val="0"/>
              </a:spcAft>
              <a:buClr>
                <a:srgbClr val="2D2767"/>
              </a:buClr>
              <a:buSzPts val="2400"/>
              <a:buFont typeface="Arial"/>
              <a:buChar char="•"/>
              <a:defRPr sz="2400" b="0" i="0" u="none" strike="noStrike" cap="none">
                <a:solidFill>
                  <a:srgbClr val="2D2767"/>
                </a:solidFill>
                <a:latin typeface="Arial"/>
                <a:ea typeface="Arial"/>
                <a:cs typeface="Arial"/>
                <a:sym typeface="Arial"/>
              </a:defRPr>
            </a:lvl2pPr>
            <a:lvl3pPr marL="1371600" marR="0" lvl="2" indent="-355600" algn="l" rtl="0">
              <a:lnSpc>
                <a:spcPct val="90000"/>
              </a:lnSpc>
              <a:spcBef>
                <a:spcPts val="500"/>
              </a:spcBef>
              <a:spcAft>
                <a:spcPts val="0"/>
              </a:spcAft>
              <a:buClr>
                <a:srgbClr val="2D2767"/>
              </a:buClr>
              <a:buSzPts val="2000"/>
              <a:buFont typeface="Arial"/>
              <a:buChar char="•"/>
              <a:defRPr sz="2000" b="0" i="0" u="none" strike="noStrike" cap="none">
                <a:solidFill>
                  <a:srgbClr val="2D2767"/>
                </a:solidFill>
                <a:latin typeface="Arial"/>
                <a:ea typeface="Arial"/>
                <a:cs typeface="Arial"/>
                <a:sym typeface="Arial"/>
              </a:defRPr>
            </a:lvl3pPr>
            <a:lvl4pPr marL="1828800" marR="0" lvl="3"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4pPr>
            <a:lvl5pPr marL="2286000" marR="0" lvl="4"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 name="MSIPCMContentMarking" descr="{&quot;HashCode&quot;:-1264847310,&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cSld>
  <p:clrMap bg1="lt1" tx1="dk1" bg2="dk2" tx2="lt2" accent1="accent1" accent2="accent2" accent3="accent3" accent4="accent4" accent5="accent5" accent6="accent6" hlink="hlink" folHlink="folHlink"/>
  <p:sldLayoutIdLst>
    <p:sldLayoutId id="2147483664" r:id="rId1"/>
    <p:sldLayoutId id="2147483663"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europa.eu/youreurope/business/taxation/vat/vat-rules-rates/index_en.htm#shortcut-6"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europa.eu/youreurope/business/taxation/vat/vat-refunds/index_en.htm#shortcut-1"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taxation_customs/business/vat/vat-e-commerce_en"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uidance/pay-less-import-duty-and-vat-when-re-importing-goods-to-the-uk-and-eu"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eur03.safelinks.protection.outlook.com/?url=https://ec.europa.eu/taxation_customs/national-tax-websites_en&amp;data=04|01|zoe.carmichael@hmrc.gov.uk|da067bd71f3140d3a2f408d9527b4341|ac52f73cfd1a4a9a8e7a4a248f3139e1|0|0|637631511622155239|Unknown|TWFpbGZsb3d8eyJWIjoiMC4wLjAwMDAiLCJQIjoiV2luMzIiLCJBTiI6Ik1haWwiLCJXVCI6Mn0%3D|1000&amp;sdata=ol7HqvI0nkTmllePwXxMNLp%2B4fM0hoBvwkMOYLoETyw%3D&amp;reserved=0"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s://finance.belgium.be/en/enterprises/vat/international/brexit/overview"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Ahttps:/finance.belgium.be/en/enterprises/vat/international/brexit/supply-goods-united-kingdom-belgium" TargetMode="External"/><Relationship Id="rId4" Type="http://schemas.openxmlformats.org/officeDocument/2006/relationships/hyperlink" Target="https://www.gov.uk/government/publications/accounting-for-vat-on-goods-moving-between-great-britain-and-northern-ireland-from-1-january-202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uropa.eu/youreurope/business/taxation/vat/vat-exemptions/index_en.htm#shortcut-1"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mailto:foreigners.team1@minfin.fed.b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belgium.be/fr/impots/tva/tau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finance.belgium.be/en/enterprises/vat/international/brexit/vat-refund-claim"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eservices.minfin.fgov.be/myminfin-rest/finform/pdf/3259" TargetMode="External"/><Relationship Id="rId7" Type="http://schemas.openxmlformats.org/officeDocument/2006/relationships/hyperlink" Target="tel:02%20577%2086%2060"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mailto:foreigners.team6@minfin.fed.be" TargetMode="External"/><Relationship Id="rId5" Type="http://schemas.openxmlformats.org/officeDocument/2006/relationships/hyperlink" Target="https://finance.belgium.be/en/enterprises/vat/international/brexit#q5" TargetMode="External"/><Relationship Id="rId4" Type="http://schemas.openxmlformats.org/officeDocument/2006/relationships/hyperlink" Target="https://finance.belgium.be/en/enterprises/vat/international/foreign-vat-refun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gov.uk/guidance/get-confirmation-from-hmrc-that-you-are-trading-in-the-uk"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eservices.minfin.fgov.be/myminfin-rest/finform/pdf/3259"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www.gov.uk/guidance/vat-exports-dispatches-and-supplying-goods-abroad"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https://europa.eu/youreurope/business/taxation/vat/vat-rules-rates/index_en.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uropa.eu/youreurope/business/taxation/vat/vat-exemptions/index_en.htm"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europa.eu/youreurope/business/taxation/vat/vat-rules-rates/index_en.htm#shortcut-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5"/>
        <p:cNvGrpSpPr/>
        <p:nvPr/>
      </p:nvGrpSpPr>
      <p:grpSpPr>
        <a:xfrm>
          <a:off x="0" y="0"/>
          <a:ext cx="0" cy="0"/>
          <a:chOff x="0" y="0"/>
          <a:chExt cx="0" cy="0"/>
        </a:xfrm>
      </p:grpSpPr>
      <p:sp>
        <p:nvSpPr>
          <p:cNvPr id="76" name="Google Shape;76;p1"/>
          <p:cNvSpPr txBox="1">
            <a:spLocks noGrp="1"/>
          </p:cNvSpPr>
          <p:nvPr>
            <p:ph type="ctrTitle"/>
          </p:nvPr>
        </p:nvSpPr>
        <p:spPr>
          <a:xfrm>
            <a:off x="5395464" y="459578"/>
            <a:ext cx="5763578" cy="3638751"/>
          </a:xfrm>
          <a:prstGeom prst="rect">
            <a:avLst/>
          </a:prstGeom>
          <a:noFill/>
          <a:ln>
            <a:noFill/>
          </a:ln>
        </p:spPr>
        <p:txBody>
          <a:bodyPr spcFirstLastPara="1" wrap="square" lIns="91425" tIns="45700" rIns="91425" bIns="45700" anchor="ctr" anchorCtr="0">
            <a:noAutofit/>
          </a:bodyPr>
          <a:lstStyle/>
          <a:p>
            <a:pPr lvl="0" algn="l">
              <a:buSzPts val="4800"/>
            </a:pPr>
            <a:r>
              <a:rPr lang="en-GB" sz="4800" b="1">
                <a:solidFill>
                  <a:srgbClr val="002060"/>
                </a:solidFill>
              </a:rPr>
              <a:t>VAT FOR GB BUSINESSES EXPORTING TO THE EU</a:t>
            </a:r>
            <a:endParaRPr sz="4800" b="1"/>
          </a:p>
        </p:txBody>
      </p:sp>
      <p:pic>
        <p:nvPicPr>
          <p:cNvPr id="79" name="Google Shape;79;p1" descr="A close up of a sign&#10;&#10;Description automatically generate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806774" y="5850412"/>
            <a:ext cx="1172050" cy="847928"/>
          </a:xfrm>
          <a:prstGeom prst="rect">
            <a:avLst/>
          </a:prstGeom>
          <a:noFill/>
          <a:ln>
            <a:noFill/>
          </a:ln>
        </p:spPr>
      </p:pic>
      <p:pic>
        <p:nvPicPr>
          <p:cNvPr id="80" name="Google Shape;80;p1"/>
          <p:cNvPicPr preferRelativeResize="0"/>
          <p:nvPr/>
        </p:nvPicPr>
        <p:blipFill rotWithShape="1">
          <a:blip r:embed="rId4">
            <a:alphaModFix/>
          </a:blip>
          <a:srcRect/>
          <a:stretch/>
        </p:blipFill>
        <p:spPr>
          <a:xfrm>
            <a:off x="10765650" y="82077"/>
            <a:ext cx="1172050" cy="1003094"/>
          </a:xfrm>
          <a:prstGeom prst="rect">
            <a:avLst/>
          </a:prstGeom>
          <a:noFill/>
          <a:ln>
            <a:noFill/>
          </a:ln>
        </p:spPr>
      </p:pic>
      <p:sp>
        <p:nvSpPr>
          <p:cNvPr id="83" name="Google Shape;83;p1"/>
          <p:cNvSpPr txBox="1"/>
          <p:nvPr/>
        </p:nvSpPr>
        <p:spPr>
          <a:xfrm>
            <a:off x="5478162" y="5596486"/>
            <a:ext cx="2751439" cy="847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2C266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700"/>
              <a:buFont typeface="Arial"/>
              <a:buNone/>
            </a:pPr>
            <a:r>
              <a:rPr lang="en-GB" sz="1700" b="0" i="0" u="none" strike="noStrike" cap="none">
                <a:solidFill>
                  <a:srgbClr val="2C2664"/>
                </a:solidFill>
                <a:latin typeface="Arial"/>
                <a:ea typeface="Arial"/>
                <a:cs typeface="Arial"/>
                <a:sym typeface="Arial"/>
              </a:rPr>
              <a:t>ACT NOW AT</a:t>
            </a:r>
            <a:endParaRPr sz="1700" b="0" i="0" u="none" strike="noStrike" cap="none">
              <a:solidFill>
                <a:srgbClr val="2C2664"/>
              </a:solidFill>
              <a:latin typeface="Arial"/>
              <a:ea typeface="Arial"/>
              <a:cs typeface="Arial"/>
              <a:sym typeface="Arial"/>
            </a:endParaRPr>
          </a:p>
          <a:p>
            <a:pPr>
              <a:buSzPts val="1700"/>
            </a:pPr>
            <a:r>
              <a:rPr lang="en-GB" sz="800" b="1" i="0" u="none" strike="noStrike" cap="none">
                <a:solidFill>
                  <a:srgbClr val="FF003B"/>
                </a:solidFill>
                <a:highlight>
                  <a:srgbClr val="FF003B"/>
                </a:highlight>
                <a:latin typeface="Arial"/>
                <a:ea typeface="Arial"/>
                <a:cs typeface="Arial"/>
                <a:sym typeface="Arial"/>
              </a:rPr>
              <a:t>i</a:t>
            </a:r>
            <a:r>
              <a:rPr lang="en-GB" sz="1700" b="1" i="0" u="none" strike="noStrike" cap="none">
                <a:solidFill>
                  <a:srgbClr val="FFFFFF"/>
                </a:solidFill>
                <a:highlight>
                  <a:srgbClr val="FF003B"/>
                </a:highlight>
                <a:latin typeface="Arial"/>
                <a:ea typeface="Arial"/>
                <a:cs typeface="Arial"/>
                <a:sym typeface="Arial"/>
              </a:rPr>
              <a:t>GOV.UK/</a:t>
            </a:r>
            <a:r>
              <a:rPr lang="en-GB" sz="1700" b="1" i="0" u="none" strike="noStrike" cap="none" err="1">
                <a:solidFill>
                  <a:srgbClr val="FFFFFF"/>
                </a:solidFill>
                <a:highlight>
                  <a:srgbClr val="FF003B"/>
                </a:highlight>
                <a:latin typeface="Arial"/>
                <a:ea typeface="Arial"/>
                <a:cs typeface="Arial"/>
                <a:sym typeface="Arial"/>
              </a:rPr>
              <a:t>TRANSITION</a:t>
            </a:r>
            <a:r>
              <a:rPr lang="en-GB" sz="800" b="1" i="0" u="none" strike="noStrike" cap="none" err="1">
                <a:solidFill>
                  <a:srgbClr val="FF003B"/>
                </a:solidFill>
                <a:highlight>
                  <a:srgbClr val="FF003B"/>
                </a:highlight>
                <a:latin typeface="Arial"/>
                <a:ea typeface="Arial"/>
                <a:cs typeface="Arial"/>
                <a:sym typeface="Arial"/>
              </a:rPr>
              <a:t>i</a:t>
            </a:r>
            <a:endParaRPr lang="en-GB" sz="1400" b="1" i="0" u="none" strike="noStrike" cap="none">
              <a:solidFill>
                <a:srgbClr val="FFFFFF"/>
              </a:solidFill>
              <a:highlight>
                <a:srgbClr val="FF003B"/>
              </a:highlight>
              <a:latin typeface="Arial"/>
              <a:ea typeface="Arial"/>
              <a:cs typeface="Arial"/>
            </a:endParaRPr>
          </a:p>
        </p:txBody>
      </p:sp>
      <p:pic>
        <p:nvPicPr>
          <p:cNvPr id="14" name="Picture 13">
            <a:extLst>
              <a:ext uri="{FF2B5EF4-FFF2-40B4-BE49-F238E27FC236}">
                <a16:creationId xmlns:a16="http://schemas.microsoft.com/office/drawing/2014/main" id="{C3F5BE1F-E455-424B-A0DD-1D066A0A5CB5}"/>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30822" y="253783"/>
            <a:ext cx="4592156" cy="6350434"/>
          </a:xfrm>
          <a:prstGeom prst="rect">
            <a:avLst/>
          </a:prstGeom>
        </p:spPr>
      </p:pic>
      <p:pic>
        <p:nvPicPr>
          <p:cNvPr id="10" name="Picture 9">
            <a:extLst>
              <a:ext uri="{FF2B5EF4-FFF2-40B4-BE49-F238E27FC236}">
                <a16:creationId xmlns:a16="http://schemas.microsoft.com/office/drawing/2014/main" id="{9319D755-91CF-CB44-B166-93A6D8F4986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59936" y="456826"/>
            <a:ext cx="1150465" cy="572913"/>
          </a:xfrm>
          <a:prstGeom prst="rect">
            <a:avLst/>
          </a:prstGeom>
        </p:spPr>
      </p:pic>
      <p:sp>
        <p:nvSpPr>
          <p:cNvPr id="12" name="Google Shape;125;p9"/>
          <p:cNvSpPr txBox="1"/>
          <p:nvPr/>
        </p:nvSpPr>
        <p:spPr>
          <a:xfrm>
            <a:off x="5478162" y="4365046"/>
            <a:ext cx="830991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GB" sz="1200" b="1" i="0" u="none" strike="noStrike" cap="none" err="1">
                <a:solidFill>
                  <a:srgbClr val="FF003B"/>
                </a:solidFill>
                <a:highlight>
                  <a:srgbClr val="FF003B"/>
                </a:highlight>
                <a:latin typeface="Arial"/>
                <a:ea typeface="Arial"/>
                <a:cs typeface="Arial"/>
                <a:sym typeface="Arial"/>
              </a:rPr>
              <a:t>i</a:t>
            </a:r>
            <a:r>
              <a:rPr lang="en-GB" sz="2400" b="1" i="0" u="none" strike="noStrike" cap="none" err="1">
                <a:solidFill>
                  <a:schemeClr val="lt1"/>
                </a:solidFill>
                <a:highlight>
                  <a:srgbClr val="FF003B"/>
                </a:highlight>
                <a:latin typeface="Arial"/>
                <a:ea typeface="Arial"/>
                <a:cs typeface="Arial"/>
                <a:sym typeface="Arial"/>
              </a:rPr>
              <a:t>NEW</a:t>
            </a:r>
            <a:r>
              <a:rPr lang="en-GB" sz="2400" b="1" i="0" u="none" strike="noStrike" cap="none">
                <a:solidFill>
                  <a:schemeClr val="lt1"/>
                </a:solidFill>
                <a:highlight>
                  <a:srgbClr val="FF003B"/>
                </a:highlight>
                <a:latin typeface="Arial"/>
                <a:ea typeface="Arial"/>
                <a:cs typeface="Arial"/>
                <a:sym typeface="Arial"/>
              </a:rPr>
              <a:t> RULES FOR DOING BUSINESS</a:t>
            </a:r>
            <a:r>
              <a:rPr lang="en-GB" sz="1200" b="1" i="0" u="none" strike="noStrike" cap="none">
                <a:solidFill>
                  <a:srgbClr val="FF003B"/>
                </a:solidFill>
                <a:highlight>
                  <a:srgbClr val="FF003B"/>
                </a:highlight>
                <a:latin typeface="Arial"/>
                <a:ea typeface="Arial"/>
                <a:cs typeface="Arial"/>
                <a:sym typeface="Arial"/>
              </a:rPr>
              <a:t>i</a:t>
            </a:r>
            <a:endParaRPr lang="en-GB" sz="2400" b="1" i="0" u="none" strike="noStrike" cap="none">
              <a:solidFill>
                <a:schemeClr val="lt1"/>
              </a:solidFill>
              <a:highlight>
                <a:srgbClr val="FF003B"/>
              </a:highlight>
              <a:latin typeface="Arial"/>
              <a:ea typeface="Arial"/>
              <a:cs typeface="Arial"/>
            </a:endParaRPr>
          </a:p>
          <a:p>
            <a:pPr marL="0" marR="0" lvl="0" indent="0" algn="l" rtl="0">
              <a:lnSpc>
                <a:spcPct val="100000"/>
              </a:lnSpc>
              <a:spcBef>
                <a:spcPts val="0"/>
              </a:spcBef>
              <a:spcAft>
                <a:spcPts val="0"/>
              </a:spcAft>
              <a:buClr>
                <a:srgbClr val="000000"/>
              </a:buClr>
              <a:buSzPts val="3600"/>
              <a:buFont typeface="Arial"/>
              <a:buNone/>
            </a:pPr>
            <a:endParaRPr sz="1200" b="0" i="0" u="none" strike="noStrike" cap="none">
              <a:solidFill>
                <a:srgbClr val="FF003B"/>
              </a:solidFill>
              <a:highlight>
                <a:srgbClr val="FF003B"/>
              </a:highlight>
              <a:latin typeface="Calibri"/>
              <a:ea typeface="Calibri"/>
              <a:cs typeface="Calibri"/>
              <a:sym typeface="Calibri"/>
            </a:endParaRPr>
          </a:p>
        </p:txBody>
      </p:sp>
      <p:sp>
        <p:nvSpPr>
          <p:cNvPr id="13" name="Google Shape;128;p9"/>
          <p:cNvSpPr txBox="1"/>
          <p:nvPr/>
        </p:nvSpPr>
        <p:spPr>
          <a:xfrm>
            <a:off x="5478162" y="4950196"/>
            <a:ext cx="6397500" cy="90021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3600"/>
              <a:buFont typeface="Arial"/>
              <a:buNone/>
            </a:pPr>
            <a:r>
              <a:rPr lang="en-GB" sz="1200" b="1" err="1">
                <a:solidFill>
                  <a:srgbClr val="FF003B"/>
                </a:solidFill>
                <a:highlight>
                  <a:srgbClr val="FF003B"/>
                </a:highlight>
              </a:rPr>
              <a:t>i</a:t>
            </a:r>
            <a:r>
              <a:rPr lang="en-GB" sz="2400" b="1" err="1">
                <a:solidFill>
                  <a:schemeClr val="lt1"/>
                </a:solidFill>
                <a:highlight>
                  <a:srgbClr val="FF003B"/>
                </a:highlight>
              </a:rPr>
              <a:t>WITH</a:t>
            </a:r>
            <a:r>
              <a:rPr lang="en-GB" sz="2400" b="1">
                <a:solidFill>
                  <a:schemeClr val="lt1"/>
                </a:solidFill>
                <a:highlight>
                  <a:srgbClr val="FF003B"/>
                </a:highlight>
              </a:rPr>
              <a:t> </a:t>
            </a:r>
            <a:r>
              <a:rPr lang="en-GB" sz="2400" b="1" err="1">
                <a:solidFill>
                  <a:schemeClr val="lt1"/>
                </a:solidFill>
                <a:highlight>
                  <a:srgbClr val="FF003B"/>
                </a:highlight>
              </a:rPr>
              <a:t>EUROPE</a:t>
            </a:r>
            <a:r>
              <a:rPr lang="en-GB" sz="2400" b="1" err="1">
                <a:solidFill>
                  <a:srgbClr val="FF003B"/>
                </a:solidFill>
                <a:highlight>
                  <a:srgbClr val="FF003B"/>
                </a:highlight>
              </a:rPr>
              <a:t>i</a:t>
            </a:r>
            <a:r>
              <a:rPr lang="en-GB" sz="2400" b="1" err="1">
                <a:solidFill>
                  <a:schemeClr val="lt1"/>
                </a:solidFill>
                <a:highlight>
                  <a:srgbClr val="FF003B"/>
                </a:highlight>
              </a:rPr>
              <a:t>ARE</a:t>
            </a:r>
            <a:r>
              <a:rPr lang="en-GB" sz="2400" b="1">
                <a:solidFill>
                  <a:schemeClr val="lt1"/>
                </a:solidFill>
                <a:highlight>
                  <a:srgbClr val="FF003B"/>
                </a:highlight>
              </a:rPr>
              <a:t> </a:t>
            </a:r>
            <a:r>
              <a:rPr lang="en-GB" sz="2400" b="1" err="1">
                <a:solidFill>
                  <a:schemeClr val="lt1"/>
                </a:solidFill>
                <a:highlight>
                  <a:srgbClr val="FF003B"/>
                </a:highlight>
              </a:rPr>
              <a:t>HERE</a:t>
            </a:r>
            <a:r>
              <a:rPr lang="en-GB" sz="1200" b="1" err="1">
                <a:solidFill>
                  <a:srgbClr val="FF003B"/>
                </a:solidFill>
                <a:highlight>
                  <a:srgbClr val="FF003B"/>
                </a:highlight>
              </a:rPr>
              <a:t>i</a:t>
            </a:r>
            <a:endParaRPr lang="en-GB" sz="12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lang="en-GB" sz="12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sz="1050">
              <a:solidFill>
                <a:srgbClr val="FF003B"/>
              </a:solidFill>
              <a:highlight>
                <a:srgbClr val="FF003B"/>
              </a:highlight>
            </a:endParaRPr>
          </a:p>
        </p:txBody>
      </p:sp>
    </p:spTree>
    <p:extLst>
      <p:ext uri="{BB962C8B-B14F-4D97-AF65-F5344CB8AC3E}">
        <p14:creationId xmlns:p14="http://schemas.microsoft.com/office/powerpoint/2010/main" val="3208780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419905"/>
          </a:xfrm>
          <a:prstGeom prst="rect">
            <a:avLst/>
          </a:prstGeom>
          <a:noFill/>
          <a:ln>
            <a:noFill/>
          </a:ln>
        </p:spPr>
        <p:txBody>
          <a:bodyPr spcFirstLastPara="1" wrap="square" lIns="91425" tIns="45700" rIns="91425" bIns="45700" anchor="t" anchorCtr="0">
            <a:spAutoFit/>
          </a:bodyPr>
          <a:lstStyle/>
          <a:p>
            <a:pPr marL="0" indent="0" algn="just">
              <a:lnSpc>
                <a:spcPct val="107000"/>
              </a:lnSpc>
              <a:buNone/>
            </a:pPr>
            <a:r>
              <a:rPr lang="en-GB" sz="2000" b="1" dirty="0">
                <a:solidFill>
                  <a:schemeClr val="accent1">
                    <a:lumMod val="50000"/>
                  </a:schemeClr>
                </a:solidFill>
                <a:ea typeface="+mn-lt"/>
                <a:cs typeface="Calibri"/>
              </a:rPr>
              <a:t>HOW MUCH VAT IS DUE ON GOODS?</a:t>
            </a:r>
          </a:p>
          <a:p>
            <a:pPr marL="0" indent="0" algn="just">
              <a:lnSpc>
                <a:spcPct val="107000"/>
              </a:lnSpc>
              <a:buNone/>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Check if you are responsible for paying import VAT. You may need to check the contractual arrangements between yourself and the customer (and agent, where applicable).</a:t>
            </a:r>
          </a:p>
          <a:p>
            <a:pPr marL="342900" indent="-342900">
              <a:lnSpc>
                <a:spcPct val="107000"/>
              </a:lnSpc>
              <a:buFont typeface="Arial" panose="020B0604020202020204" pitchFamily="34" charset="0"/>
              <a:buChar char="•"/>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The amount of import VAT due will depend on the rate of VAT applied in the relevant </a:t>
            </a:r>
            <a:r>
              <a:rPr lang="en-GB" sz="2000" dirty="0">
                <a:solidFill>
                  <a:schemeClr val="accent1">
                    <a:lumMod val="50000"/>
                  </a:schemeClr>
                </a:solidFill>
                <a:ea typeface="+mn-lt"/>
                <a:cs typeface="+mn-lt"/>
              </a:rPr>
              <a:t>Member State</a:t>
            </a:r>
            <a:r>
              <a:rPr lang="en-GB" sz="2000" dirty="0">
                <a:solidFill>
                  <a:schemeClr val="accent1">
                    <a:lumMod val="50000"/>
                  </a:schemeClr>
                </a:solidFill>
                <a:ea typeface="+mn-lt"/>
                <a:cs typeface="Calibri"/>
              </a:rPr>
              <a:t>.</a:t>
            </a:r>
          </a:p>
          <a:p>
            <a:pPr>
              <a:lnSpc>
                <a:spcPct val="107000"/>
              </a:lnSpc>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VAT rates across the EU vary and can be found here:</a:t>
            </a:r>
          </a:p>
          <a:p>
            <a:pPr marL="342900" indent="-342900">
              <a:lnSpc>
                <a:spcPct val="107000"/>
              </a:lnSpc>
              <a:buFont typeface="Arial" panose="020B0604020202020204" pitchFamily="34" charset="0"/>
              <a:buChar char="•"/>
            </a:pPr>
            <a:r>
              <a:rPr lang="en-GB" sz="2000" dirty="0">
                <a:solidFill>
                  <a:schemeClr val="accent1">
                    <a:lumMod val="50000"/>
                  </a:schemeClr>
                </a:solidFill>
                <a:ea typeface="Times New Roman" panose="02020603050405020304" pitchFamily="18" charset="0"/>
                <a:cs typeface="Times New Roman"/>
                <a:hlinkClick r:id="rId3"/>
              </a:rPr>
              <a:t>https://europa.eu/youreurope/business/taxation/vat/vat-rules-rates/index_en.htm#shortcut-6</a:t>
            </a:r>
            <a:endParaRPr lang="en-GB" sz="2000" dirty="0">
              <a:solidFill>
                <a:schemeClr val="accent1">
                  <a:lumMod val="50000"/>
                </a:schemeClr>
              </a:solidFill>
              <a:ea typeface="Times New Roman" panose="02020603050405020304" pitchFamily="18" charset="0"/>
              <a:cs typeface="Times New Roman"/>
            </a:endParaRPr>
          </a:p>
          <a:p>
            <a:pPr marL="342900" indent="-342900">
              <a:lnSpc>
                <a:spcPct val="107000"/>
              </a:lnSpc>
              <a:buFont typeface="Arial" panose="020B0604020202020204" pitchFamily="34" charset="0"/>
              <a:buChar char="•"/>
            </a:pPr>
            <a:endParaRPr lang="en-GB" sz="2000" dirty="0">
              <a:solidFill>
                <a:schemeClr val="accent1">
                  <a:lumMod val="50000"/>
                </a:schemeClr>
              </a:solidFill>
              <a:ea typeface="Times New Roman" panose="02020603050405020304" pitchFamily="18" charset="0"/>
              <a:cs typeface="Times New Roman"/>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Times New Roman" panose="02020603050405020304" pitchFamily="18" charset="0"/>
                <a:cs typeface="Times New Roman"/>
              </a:rPr>
              <a:t>Import VAT is calculated on the customs value, which includes any duty, as well as the transportation and insurance costs.</a:t>
            </a:r>
            <a:endParaRPr lang="en-GB" sz="2000" dirty="0">
              <a:solidFill>
                <a:schemeClr val="accent1">
                  <a:lumMod val="50000"/>
                </a:schemeClr>
              </a:solidFill>
              <a:ea typeface="Calibri" panose="020F0502020204030204" pitchFamily="34" charset="0"/>
              <a:cs typeface="Times New Roman"/>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dirty="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55AC7358-FC18-4693-AC5B-CEB4578136AF}"/>
              </a:ext>
            </a:extLst>
          </p:cNvPr>
          <p:cNvSpPr txBox="1"/>
          <p:nvPr/>
        </p:nvSpPr>
        <p:spPr>
          <a:xfrm>
            <a:off x="11261124" y="304800"/>
            <a:ext cx="691979" cy="307777"/>
          </a:xfrm>
          <a:prstGeom prst="rect">
            <a:avLst/>
          </a:prstGeom>
          <a:noFill/>
        </p:spPr>
        <p:txBody>
          <a:bodyPr wrap="square" rtlCol="0">
            <a:spAutoFit/>
          </a:bodyPr>
          <a:lstStyle/>
          <a:p>
            <a:r>
              <a:rPr lang="en-GB"/>
              <a:t>10</a:t>
            </a:r>
          </a:p>
        </p:txBody>
      </p:sp>
      <p:sp>
        <p:nvSpPr>
          <p:cNvPr id="8" name="Google Shape;107;p3"/>
          <p:cNvSpPr txBox="1"/>
          <p:nvPr/>
        </p:nvSpPr>
        <p:spPr>
          <a:xfrm>
            <a:off x="338649" y="699800"/>
            <a:ext cx="10343865"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1.3 OVERVIEW – VAT RATES AND RULES FOR IMPORTS OF GOODS</a:t>
            </a:r>
            <a:r>
              <a:rPr lang="en-GB" sz="1100" b="1" i="0" u="none" strike="noStrike" cap="none">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9" name="TextBox 8">
            <a:extLst>
              <a:ext uri="{FF2B5EF4-FFF2-40B4-BE49-F238E27FC236}">
                <a16:creationId xmlns:a16="http://schemas.microsoft.com/office/drawing/2014/main" id="{E922143F-E456-4E87-BD62-8FD3BCD3599A}"/>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191925736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847231" cy="3505535"/>
          </a:xfrm>
          <a:prstGeom prst="rect">
            <a:avLst/>
          </a:prstGeom>
          <a:noFill/>
          <a:ln>
            <a:noFill/>
          </a:ln>
        </p:spPr>
        <p:txBody>
          <a:bodyPr spcFirstLastPara="1" wrap="square" lIns="91425" tIns="45700" rIns="91425" bIns="45700" anchor="t" anchorCtr="0">
            <a:spAutoFit/>
          </a:bodyPr>
          <a:lstStyle/>
          <a:p>
            <a:pPr>
              <a:lnSpc>
                <a:spcPct val="150000"/>
              </a:lnSpc>
              <a:spcAft>
                <a:spcPts val="600"/>
              </a:spcAft>
            </a:pPr>
            <a:r>
              <a:rPr lang="en-GB" sz="2000" b="1">
                <a:solidFill>
                  <a:schemeClr val="accent1">
                    <a:lumMod val="50000"/>
                  </a:schemeClr>
                </a:solidFill>
              </a:rPr>
              <a:t>CAN I CLAIM VAT REFUNDS FROM THE EU?</a:t>
            </a:r>
          </a:p>
          <a:p>
            <a:pPr marL="285750" indent="-285750">
              <a:lnSpc>
                <a:spcPct val="170000"/>
              </a:lnSpc>
              <a:spcAft>
                <a:spcPts val="600"/>
              </a:spcAft>
              <a:buFont typeface="Arial" panose="020B0604020202020204" pitchFamily="34" charset="0"/>
              <a:buChar char="•"/>
            </a:pPr>
            <a:r>
              <a:rPr lang="en-GB" sz="2000">
                <a:solidFill>
                  <a:schemeClr val="accent1">
                    <a:lumMod val="50000"/>
                  </a:schemeClr>
                </a:solidFill>
              </a:rPr>
              <a:t>You may be able to claim a VAT refund from the EU Member State in which you paid the VAT if you are not established in the EU and have been charged VAT on business activities in that country. </a:t>
            </a:r>
          </a:p>
          <a:p>
            <a:pPr marL="285750" indent="-285750">
              <a:lnSpc>
                <a:spcPct val="170000"/>
              </a:lnSpc>
              <a:spcAft>
                <a:spcPts val="600"/>
              </a:spcAft>
              <a:buFont typeface="Arial" panose="020B0604020202020204" pitchFamily="34" charset="0"/>
              <a:buChar char="•"/>
            </a:pPr>
            <a:r>
              <a:rPr lang="en-GB" sz="2000">
                <a:solidFill>
                  <a:schemeClr val="accent1">
                    <a:lumMod val="50000"/>
                  </a:schemeClr>
                </a:solidFill>
              </a:rPr>
              <a:t>VAT can be reclaimed by the party that paid the VAT. </a:t>
            </a:r>
          </a:p>
          <a:p>
            <a:pPr marL="285750" indent="-285750">
              <a:lnSpc>
                <a:spcPct val="170000"/>
              </a:lnSpc>
              <a:buFont typeface="Arial" panose="020B0604020202020204" pitchFamily="34" charset="0"/>
              <a:buChar char="•"/>
            </a:pPr>
            <a:r>
              <a:rPr lang="en-GB" sz="2000">
                <a:solidFill>
                  <a:schemeClr val="accent1">
                    <a:lumMod val="50000"/>
                  </a:schemeClr>
                </a:solidFill>
              </a:rPr>
              <a:t>Further information on this can be found here: </a:t>
            </a:r>
          </a:p>
          <a:p>
            <a:pPr marL="274638">
              <a:lnSpc>
                <a:spcPct val="170000"/>
              </a:lnSpc>
            </a:pPr>
            <a:r>
              <a:rPr lang="en-GB" sz="2000" u="sng">
                <a:solidFill>
                  <a:srgbClr val="0070C0"/>
                </a:solidFill>
                <a:hlinkClick r:id="rId3">
                  <a:extLst>
                    <a:ext uri="{A12FA001-AC4F-418D-AE19-62706E023703}">
                      <ahyp:hlinkClr xmlns:ahyp="http://schemas.microsoft.com/office/drawing/2018/hyperlinkcolor" val="tx"/>
                    </a:ext>
                  </a:extLst>
                </a:hlinkClick>
              </a:rPr>
              <a:t>europa.eu/</a:t>
            </a:r>
            <a:r>
              <a:rPr lang="en-GB" sz="2000" u="sng" err="1">
                <a:solidFill>
                  <a:srgbClr val="0070C0"/>
                </a:solidFill>
                <a:hlinkClick r:id="rId3">
                  <a:extLst>
                    <a:ext uri="{A12FA001-AC4F-418D-AE19-62706E023703}">
                      <ahyp:hlinkClr xmlns:ahyp="http://schemas.microsoft.com/office/drawing/2018/hyperlinkcolor" val="tx"/>
                    </a:ext>
                  </a:extLst>
                </a:hlinkClick>
              </a:rPr>
              <a:t>youreurope</a:t>
            </a:r>
            <a:r>
              <a:rPr lang="en-GB" sz="2000" u="sng">
                <a:solidFill>
                  <a:srgbClr val="0070C0"/>
                </a:solidFill>
                <a:hlinkClick r:id="rId3">
                  <a:extLst>
                    <a:ext uri="{A12FA001-AC4F-418D-AE19-62706E023703}">
                      <ahyp:hlinkClr xmlns:ahyp="http://schemas.microsoft.com/office/drawing/2018/hyperlinkcolor" val="tx"/>
                    </a:ext>
                  </a:extLst>
                </a:hlinkClick>
              </a:rPr>
              <a:t>/business/taxation/vat/vat-refunds/index_en.htm#shortcut-1</a:t>
            </a:r>
            <a:endParaRPr lang="en-GB" sz="2000">
              <a:solidFill>
                <a:schemeClr val="accent1">
                  <a:lumMod val="50000"/>
                </a:schemeClr>
              </a:solidFill>
            </a:endParaRPr>
          </a:p>
        </p:txBody>
      </p:sp>
      <p:sp>
        <p:nvSpPr>
          <p:cNvPr id="6" name="TextBox 5">
            <a:extLst>
              <a:ext uri="{FF2B5EF4-FFF2-40B4-BE49-F238E27FC236}">
                <a16:creationId xmlns:a16="http://schemas.microsoft.com/office/drawing/2014/main" id="{FDCE09A7-DEF6-483F-8865-6121564E2E1E}"/>
              </a:ext>
            </a:extLst>
          </p:cNvPr>
          <p:cNvSpPr txBox="1"/>
          <p:nvPr/>
        </p:nvSpPr>
        <p:spPr>
          <a:xfrm>
            <a:off x="11261124" y="304800"/>
            <a:ext cx="691979" cy="307777"/>
          </a:xfrm>
          <a:prstGeom prst="rect">
            <a:avLst/>
          </a:prstGeom>
          <a:noFill/>
        </p:spPr>
        <p:txBody>
          <a:bodyPr wrap="square" rtlCol="0">
            <a:spAutoFit/>
          </a:bodyPr>
          <a:lstStyle/>
          <a:p>
            <a:r>
              <a:rPr lang="en-GB"/>
              <a:t>11</a:t>
            </a:r>
          </a:p>
        </p:txBody>
      </p:sp>
      <p:sp>
        <p:nvSpPr>
          <p:cNvPr id="8" name="Google Shape;107;p3"/>
          <p:cNvSpPr txBox="1"/>
          <p:nvPr/>
        </p:nvSpPr>
        <p:spPr>
          <a:xfrm>
            <a:off x="338650" y="699800"/>
            <a:ext cx="5631844"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1.4 OVERVIEW – VAT </a:t>
            </a:r>
            <a:r>
              <a:rPr lang="en-GB" sz="2400" b="1" err="1">
                <a:solidFill>
                  <a:schemeClr val="bg1"/>
                </a:solidFill>
                <a:highlight>
                  <a:srgbClr val="FF003B"/>
                </a:highlight>
              </a:rPr>
              <a:t>REFUNDS</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EDD6AD87-5F9A-4D8A-8002-817B0742B74E}"/>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153189203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93239"/>
            <a:ext cx="11494805" cy="3447057"/>
          </a:xfrm>
          <a:prstGeom prst="rect">
            <a:avLst/>
          </a:prstGeom>
          <a:noFill/>
          <a:ln>
            <a:noFill/>
          </a:ln>
        </p:spPr>
        <p:txBody>
          <a:bodyPr spcFirstLastPara="1" wrap="square" lIns="91425" tIns="45700" rIns="91425" bIns="45700" anchor="t" anchorCtr="0">
            <a:spAutoFit/>
          </a:bodyPr>
          <a:lstStyle/>
          <a:p>
            <a:pPr marL="0" indent="0" algn="just">
              <a:lnSpc>
                <a:spcPct val="150000"/>
              </a:lnSpc>
              <a:spcAft>
                <a:spcPts val="1200"/>
              </a:spcAft>
              <a:buNone/>
            </a:pPr>
            <a:r>
              <a:rPr lang="en-GB" sz="2000" b="1" dirty="0">
                <a:solidFill>
                  <a:schemeClr val="accent1">
                    <a:lumMod val="50000"/>
                  </a:schemeClr>
                </a:solidFill>
                <a:ea typeface="+mn-lt"/>
                <a:cs typeface="Calibri"/>
              </a:rPr>
              <a:t>WHEN IS VAT DUE?</a:t>
            </a:r>
            <a:endParaRPr lang="en-GB" sz="2000" dirty="0">
              <a:solidFill>
                <a:schemeClr val="accent1">
                  <a:lumMod val="50000"/>
                </a:schemeClr>
              </a:solidFill>
              <a:ea typeface="Calibri" panose="020F0502020204030204" pitchFamily="34" charset="0"/>
            </a:endParaRP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Before 1 July 2021, goods with a value of under 22 euro were relieved from VAT when imported into Belgium. </a:t>
            </a:r>
            <a:r>
              <a:rPr lang="en-US" sz="1800" dirty="0">
                <a:solidFill>
                  <a:schemeClr val="accent1">
                    <a:lumMod val="50000"/>
                  </a:schemeClr>
                </a:solidFill>
                <a:ea typeface="Calibri" panose="020F0502020204030204" pitchFamily="34" charset="0"/>
              </a:rPr>
              <a:t>​</a:t>
            </a: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However, as a result of the new EU e-Commerce package, </a:t>
            </a:r>
            <a:r>
              <a:rPr lang="en-GB" sz="1800" b="1" dirty="0">
                <a:solidFill>
                  <a:schemeClr val="accent1">
                    <a:lumMod val="50000"/>
                  </a:schemeClr>
                </a:solidFill>
                <a:ea typeface="Calibri" panose="020F0502020204030204" pitchFamily="34" charset="0"/>
              </a:rPr>
              <a:t>Low Value Consignment Relief has been removed</a:t>
            </a:r>
            <a:r>
              <a:rPr lang="en-GB" sz="1800" dirty="0">
                <a:solidFill>
                  <a:schemeClr val="accent1">
                    <a:lumMod val="50000"/>
                  </a:schemeClr>
                </a:solidFill>
                <a:ea typeface="Calibri" panose="020F0502020204030204" pitchFamily="34" charset="0"/>
              </a:rPr>
              <a:t>, and VAT is now due on all imported goods.</a:t>
            </a:r>
            <a:r>
              <a:rPr lang="en-US" sz="1800" dirty="0">
                <a:solidFill>
                  <a:schemeClr val="accent1">
                    <a:lumMod val="50000"/>
                  </a:schemeClr>
                </a:solidFill>
                <a:ea typeface="Calibri" panose="020F0502020204030204" pitchFamily="34" charset="0"/>
              </a:rPr>
              <a:t>​</a:t>
            </a: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Further information on the new EU e-Commerce package can be found here: ​</a:t>
            </a:r>
          </a:p>
          <a:p>
            <a:pPr marL="285750" indent="-285750" algn="just">
              <a:spcAft>
                <a:spcPts val="1200"/>
              </a:spcAft>
              <a:buFont typeface="Arial" panose="020B0604020202020204" pitchFamily="34" charset="0"/>
              <a:buChar char="•"/>
            </a:pPr>
            <a:r>
              <a:rPr lang="en-GB" sz="1800" dirty="0">
                <a:solidFill>
                  <a:schemeClr val="accent1">
                    <a:lumMod val="50000"/>
                  </a:schemeClr>
                </a:solidFill>
                <a:ea typeface="Calibri" panose="020F0502020204030204" pitchFamily="34" charset="0"/>
                <a:hlinkClick r:id="rId3"/>
              </a:rPr>
              <a:t>https://ec.europa.eu/taxation_customs/business/vat/vat-e-commerce_en</a:t>
            </a:r>
            <a:endParaRPr lang="en-GB" sz="1800" dirty="0">
              <a:solidFill>
                <a:schemeClr val="accent1">
                  <a:lumMod val="50000"/>
                </a:schemeClr>
              </a:solidFill>
              <a:ea typeface="Calibri" panose="020F0502020204030204" pitchFamily="34" charset="0"/>
            </a:endParaRPr>
          </a:p>
        </p:txBody>
      </p:sp>
      <p:sp>
        <p:nvSpPr>
          <p:cNvPr id="7" name="TextBox 6">
            <a:extLst>
              <a:ext uri="{FF2B5EF4-FFF2-40B4-BE49-F238E27FC236}">
                <a16:creationId xmlns:a16="http://schemas.microsoft.com/office/drawing/2014/main" id="{FF4D9708-396A-48A3-B8D2-A418D3BA9D39}"/>
              </a:ext>
            </a:extLst>
          </p:cNvPr>
          <p:cNvSpPr txBox="1"/>
          <p:nvPr/>
        </p:nvSpPr>
        <p:spPr>
          <a:xfrm>
            <a:off x="11261124" y="304800"/>
            <a:ext cx="691979" cy="307777"/>
          </a:xfrm>
          <a:prstGeom prst="rect">
            <a:avLst/>
          </a:prstGeom>
          <a:noFill/>
        </p:spPr>
        <p:txBody>
          <a:bodyPr wrap="square" rtlCol="0">
            <a:spAutoFit/>
          </a:bodyPr>
          <a:lstStyle/>
          <a:p>
            <a:r>
              <a:rPr lang="en-GB"/>
              <a:t>12</a:t>
            </a:r>
          </a:p>
        </p:txBody>
      </p:sp>
      <p:sp>
        <p:nvSpPr>
          <p:cNvPr id="9" name="Google Shape;107;p3"/>
          <p:cNvSpPr txBox="1"/>
          <p:nvPr/>
        </p:nvSpPr>
        <p:spPr>
          <a:xfrm>
            <a:off x="352017" y="699800"/>
            <a:ext cx="9576221" cy="508800"/>
          </a:xfrm>
          <a:prstGeom prst="rect">
            <a:avLst/>
          </a:prstGeom>
          <a:noFill/>
          <a:ln>
            <a:noFill/>
          </a:ln>
        </p:spPr>
        <p:txBody>
          <a:bodyPr spcFirstLastPara="1" wrap="square" lIns="91425" tIns="91425" rIns="91425" bIns="91425" anchor="ctr" anchorCtr="0">
            <a:noAutofit/>
          </a:bodyPr>
          <a:lstStyle/>
          <a:p>
            <a:pPr>
              <a:buSzPts val="2200"/>
            </a:pPr>
            <a:r>
              <a:rPr lang="en-GB" sz="1200" b="1">
                <a:solidFill>
                  <a:srgbClr val="FF0000"/>
                </a:solidFill>
                <a:highlight>
                  <a:srgbClr val="FF003B"/>
                </a:highlight>
              </a:rPr>
              <a:t>i</a:t>
            </a:r>
            <a:r>
              <a:rPr lang="en-GB" sz="2400" b="1">
                <a:solidFill>
                  <a:schemeClr val="bg1"/>
                </a:solidFill>
                <a:highlight>
                  <a:srgbClr val="FF003B"/>
                </a:highlight>
              </a:rPr>
              <a:t>1.5 OVERVIEW – LOW VALUE CONSIGNMENT </a:t>
            </a:r>
            <a:r>
              <a:rPr lang="en-GB" sz="2400" b="1" err="1">
                <a:solidFill>
                  <a:schemeClr val="bg1"/>
                </a:solidFill>
                <a:highlight>
                  <a:srgbClr val="FF003B"/>
                </a:highlight>
              </a:rPr>
              <a:t>RELIEF</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sym typeface="Arial"/>
            </a:endParaRPr>
          </a:p>
        </p:txBody>
      </p:sp>
      <p:sp>
        <p:nvSpPr>
          <p:cNvPr id="8" name="TextBox 7">
            <a:extLst>
              <a:ext uri="{FF2B5EF4-FFF2-40B4-BE49-F238E27FC236}">
                <a16:creationId xmlns:a16="http://schemas.microsoft.com/office/drawing/2014/main" id="{3DD7F9C4-BF25-4266-9B1B-16E671D2DF35}"/>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302814612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124439"/>
          </a:xfrm>
          <a:prstGeom prst="rect">
            <a:avLst/>
          </a:prstGeom>
          <a:noFill/>
          <a:ln>
            <a:noFill/>
          </a:ln>
        </p:spPr>
        <p:txBody>
          <a:bodyPr spcFirstLastPara="1" wrap="square" lIns="91425" tIns="45700" rIns="91425" bIns="45700" anchor="t" anchorCtr="0">
            <a:spAutoFit/>
          </a:bodyPr>
          <a:lstStyle/>
          <a:p>
            <a:pPr>
              <a:lnSpc>
                <a:spcPct val="150000"/>
              </a:lnSpc>
            </a:pPr>
            <a:r>
              <a:rPr lang="en-GB" sz="2000" b="1">
                <a:solidFill>
                  <a:schemeClr val="accent1">
                    <a:lumMod val="50000"/>
                  </a:schemeClr>
                </a:solidFill>
                <a:latin typeface="+mj-lt"/>
                <a:ea typeface="nta"/>
                <a:cs typeface="nta"/>
              </a:rPr>
              <a:t>WHAT IS RETURNED GOODS RELIEF AND WHEN CAN I CLAIM THIS?</a:t>
            </a:r>
            <a:endParaRPr lang="en-US" sz="2000" b="1">
              <a:solidFill>
                <a:schemeClr val="accent1">
                  <a:lumMod val="50000"/>
                </a:schemeClr>
              </a:solidFill>
              <a:latin typeface="+mj-lt"/>
              <a:ea typeface="nta"/>
              <a:cs typeface="Calibri" panose="020F0502020204030204"/>
            </a:endParaRPr>
          </a:p>
          <a:p>
            <a:pPr>
              <a:lnSpc>
                <a:spcPct val="150000"/>
              </a:lnSpc>
            </a:pPr>
            <a:r>
              <a:rPr lang="en-GB" sz="1800">
                <a:solidFill>
                  <a:schemeClr val="accent1">
                    <a:lumMod val="50000"/>
                  </a:schemeClr>
                </a:solidFill>
                <a:latin typeface="+mj-lt"/>
                <a:ea typeface="nta"/>
                <a:cs typeface="nta"/>
              </a:rPr>
              <a:t>Returned goods relief is a relief available to both businesses and individuals, where previously exported goods are re-imported into GB subject to the conditions below:   </a:t>
            </a:r>
            <a:endParaRPr lang="en-GB" sz="1800">
              <a:solidFill>
                <a:schemeClr val="accent1">
                  <a:lumMod val="50000"/>
                </a:schemeClr>
              </a:solidFill>
              <a:latin typeface="+mj-lt"/>
              <a:cs typeface="Calibri"/>
            </a:endParaRP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be re-imported in an unaltered state. </a:t>
            </a: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have been in free circulation in GB when they were exported, unless they were originally declared to inward processing or end-use.</a:t>
            </a:r>
            <a:endParaRPr lang="en-GB" sz="1800">
              <a:solidFill>
                <a:schemeClr val="accent1">
                  <a:lumMod val="50000"/>
                </a:schemeClr>
              </a:solidFill>
              <a:latin typeface="+mj-lt"/>
            </a:endParaRP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not have been exported to be repaired or processed.</a:t>
            </a: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be re-imported within 3 years of their export or</a:t>
            </a:r>
            <a:r>
              <a:rPr lang="en-GB" sz="1800" dirty="0">
                <a:solidFill>
                  <a:schemeClr val="accent1">
                    <a:lumMod val="50000"/>
                  </a:schemeClr>
                </a:solidFill>
                <a:latin typeface="+mj-lt"/>
                <a:ea typeface="nta"/>
              </a:rPr>
              <a:t> </a:t>
            </a:r>
            <a:r>
              <a:rPr lang="en-GB" sz="1800">
                <a:solidFill>
                  <a:schemeClr val="accent1">
                    <a:lumMod val="50000"/>
                  </a:schemeClr>
                </a:solidFill>
              </a:rPr>
              <a:t>by 30 June 2022 under a special grace period agreed</a:t>
            </a:r>
            <a:r>
              <a:rPr lang="en-GB" sz="1800" dirty="0">
                <a:solidFill>
                  <a:schemeClr val="accent1">
                    <a:lumMod val="50000"/>
                  </a:schemeClr>
                </a:solidFill>
                <a:latin typeface="+mj-lt"/>
                <a:ea typeface="nta"/>
                <a:cs typeface="nta"/>
              </a:rPr>
              <a:t>.</a:t>
            </a: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be re-imported by the same individual or business that exported them.</a:t>
            </a: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Calibri"/>
              </a:rPr>
              <a:t>Further information can be found here:</a:t>
            </a:r>
            <a:r>
              <a:rPr lang="en-GB" sz="1800" dirty="0">
                <a:solidFill>
                  <a:srgbClr val="0B0C0C"/>
                </a:solidFill>
                <a:latin typeface="+mj-lt"/>
                <a:ea typeface="nta"/>
                <a:cs typeface="Calibri"/>
              </a:rPr>
              <a:t> </a:t>
            </a:r>
            <a:r>
              <a:rPr lang="en-GB" sz="1800" dirty="0">
                <a:solidFill>
                  <a:srgbClr val="0B0C0C"/>
                </a:solidFill>
                <a:latin typeface="+mj-lt"/>
                <a:ea typeface="nta"/>
                <a:cs typeface="Calibri"/>
                <a:hlinkClick r:id="rId3"/>
              </a:rPr>
              <a:t>www.gov.uk/guidance/pay-less-import-duty-and-vat-when-re-importing-goods-to-the-uk-and-eu</a:t>
            </a:r>
            <a:r>
              <a:rPr lang="en-GB" sz="1800" dirty="0">
                <a:solidFill>
                  <a:srgbClr val="0B0C0C"/>
                </a:solidFill>
                <a:latin typeface="+mj-lt"/>
                <a:ea typeface="nta"/>
                <a:cs typeface="Calibri"/>
              </a:rPr>
              <a:t> </a:t>
            </a:r>
          </a:p>
        </p:txBody>
      </p:sp>
      <p:sp>
        <p:nvSpPr>
          <p:cNvPr id="6" name="TextBox 5">
            <a:extLst>
              <a:ext uri="{FF2B5EF4-FFF2-40B4-BE49-F238E27FC236}">
                <a16:creationId xmlns:a16="http://schemas.microsoft.com/office/drawing/2014/main" id="{F05582BD-756A-4CA0-B51B-320CD581ED6F}"/>
              </a:ext>
            </a:extLst>
          </p:cNvPr>
          <p:cNvSpPr txBox="1"/>
          <p:nvPr/>
        </p:nvSpPr>
        <p:spPr>
          <a:xfrm>
            <a:off x="11261124" y="304800"/>
            <a:ext cx="691979" cy="307777"/>
          </a:xfrm>
          <a:prstGeom prst="rect">
            <a:avLst/>
          </a:prstGeom>
          <a:noFill/>
        </p:spPr>
        <p:txBody>
          <a:bodyPr wrap="square" rtlCol="0">
            <a:spAutoFit/>
          </a:bodyPr>
          <a:lstStyle/>
          <a:p>
            <a:r>
              <a:rPr lang="en-GB"/>
              <a:t>13</a:t>
            </a:r>
          </a:p>
        </p:txBody>
      </p:sp>
      <p:sp>
        <p:nvSpPr>
          <p:cNvPr id="8" name="Google Shape;107;p3"/>
          <p:cNvSpPr txBox="1"/>
          <p:nvPr/>
        </p:nvSpPr>
        <p:spPr>
          <a:xfrm>
            <a:off x="338649" y="699800"/>
            <a:ext cx="9085049"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cs typeface="Calibri Light"/>
              </a:rPr>
              <a:t>i</a:t>
            </a:r>
            <a:r>
              <a:rPr lang="en-GB" sz="2400" b="1">
                <a:solidFill>
                  <a:schemeClr val="bg1"/>
                </a:solidFill>
                <a:highlight>
                  <a:srgbClr val="FF003B"/>
                </a:highlight>
                <a:cs typeface="Calibri Light"/>
              </a:rPr>
              <a:t>1.6 OVERVIEW – RETURNED GOODS </a:t>
            </a:r>
            <a:r>
              <a:rPr lang="en-GB" sz="2400" b="1" err="1">
                <a:solidFill>
                  <a:schemeClr val="bg1"/>
                </a:solidFill>
                <a:highlight>
                  <a:srgbClr val="FF003B"/>
                </a:highlight>
                <a:cs typeface="Calibri Light"/>
              </a:rPr>
              <a:t>RELIEF</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AE18A1C2-EA1D-4C54-84A5-30A1A19A3346}"/>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269551039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8597" y="1385672"/>
            <a:ext cx="11494805" cy="4154943"/>
          </a:xfrm>
          <a:prstGeom prst="rect">
            <a:avLst/>
          </a:prstGeom>
          <a:noFill/>
          <a:ln>
            <a:noFill/>
          </a:ln>
        </p:spPr>
        <p:txBody>
          <a:bodyPr spcFirstLastPara="1" wrap="square" lIns="91425" tIns="45700" rIns="91425" bIns="45700" anchor="t" anchorCtr="0">
            <a:spAutoFit/>
          </a:bodyPr>
          <a:lstStyle/>
          <a:p>
            <a:pPr>
              <a:lnSpc>
                <a:spcPct val="170000"/>
              </a:lnSpc>
            </a:pPr>
            <a:r>
              <a:rPr lang="en-GB" sz="2000" b="1" dirty="0">
                <a:solidFill>
                  <a:schemeClr val="accent1">
                    <a:lumMod val="50000"/>
                  </a:schemeClr>
                </a:solidFill>
              </a:rPr>
              <a:t>DO I NEED A FISCAL REPRESENTATIVE?</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A fiscal representative is a special type of tax agent in an EU Member State that is responsible for correct VAT calculations, registration and reporting for non-EU businesses. They must be a taxable person liable for VAT and established in the relevant EU Member State. </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Some EU Member States require non-EU businesses to appoint a fiscal representative that will have joint and several liability for the VAT due.​</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EU Member States who require a fiscal representative as the default sometimes have legislation which disapplies this requirement where this is agreed with the non-EU country of businesses. </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As this requirement varies across EU Member States, you should check the rules of the EU Member States that you trade with. EU Member State tax authority websites can be found here: </a:t>
            </a:r>
          </a:p>
          <a:p>
            <a:pPr marL="365125" lvl="0">
              <a:spcBef>
                <a:spcPts val="600"/>
              </a:spcBef>
              <a:spcAft>
                <a:spcPts val="600"/>
              </a:spcAft>
              <a:tabLst>
                <a:tab pos="365125" algn="l"/>
              </a:tabLst>
            </a:pPr>
            <a:r>
              <a:rPr lang="en-GB" sz="1800" dirty="0">
                <a:solidFill>
                  <a:schemeClr val="accent1">
                    <a:lumMod val="50000"/>
                  </a:schemeClr>
                </a:solidFill>
                <a:hlinkClick r:id="rId3">
                  <a:extLst>
                    <a:ext uri="{A12FA001-AC4F-418D-AE19-62706E023703}">
                      <ahyp:hlinkClr xmlns:ahyp="http://schemas.microsoft.com/office/drawing/2018/hyperlinkcolor" val="tx"/>
                    </a:ext>
                  </a:extLst>
                </a:hlinkClick>
              </a:rPr>
              <a:t>ec.europa.eu/taxation_customs/national-tax-websites_en</a:t>
            </a:r>
            <a:r>
              <a:rPr lang="en-GB" sz="1800" dirty="0">
                <a:solidFill>
                  <a:schemeClr val="accent1">
                    <a:lumMod val="50000"/>
                  </a:schemeClr>
                </a:solidFill>
              </a:rPr>
              <a:t>  ​</a:t>
            </a:r>
          </a:p>
        </p:txBody>
      </p:sp>
      <p:sp>
        <p:nvSpPr>
          <p:cNvPr id="6" name="TextBox 5">
            <a:extLst>
              <a:ext uri="{FF2B5EF4-FFF2-40B4-BE49-F238E27FC236}">
                <a16:creationId xmlns:a16="http://schemas.microsoft.com/office/drawing/2014/main" id="{67542F62-9720-4679-961B-BD6DE8053680}"/>
              </a:ext>
            </a:extLst>
          </p:cNvPr>
          <p:cNvSpPr txBox="1"/>
          <p:nvPr/>
        </p:nvSpPr>
        <p:spPr>
          <a:xfrm>
            <a:off x="11261124" y="304800"/>
            <a:ext cx="691979" cy="307777"/>
          </a:xfrm>
          <a:prstGeom prst="rect">
            <a:avLst/>
          </a:prstGeom>
          <a:noFill/>
        </p:spPr>
        <p:txBody>
          <a:bodyPr wrap="square" rtlCol="0">
            <a:spAutoFit/>
          </a:bodyPr>
          <a:lstStyle/>
          <a:p>
            <a:r>
              <a:rPr lang="en-GB"/>
              <a:t>14</a:t>
            </a:r>
          </a:p>
        </p:txBody>
      </p:sp>
      <p:sp>
        <p:nvSpPr>
          <p:cNvPr id="8" name="Google Shape;107;p3"/>
          <p:cNvSpPr txBox="1"/>
          <p:nvPr/>
        </p:nvSpPr>
        <p:spPr>
          <a:xfrm>
            <a:off x="338650" y="699800"/>
            <a:ext cx="8165270"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1.7 OVERVIEW – FISCAL </a:t>
            </a:r>
            <a:r>
              <a:rPr lang="en-GB" sz="2400" b="1" err="1">
                <a:solidFill>
                  <a:schemeClr val="bg1"/>
                </a:solidFill>
                <a:highlight>
                  <a:srgbClr val="FF003B"/>
                </a:highlight>
              </a:rPr>
              <a:t>REPRESENTATIVE</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810DA730-793E-48A9-B3B8-3A698249C44A}"/>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219006463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838200" y="2832625"/>
            <a:ext cx="10739717" cy="1094100"/>
          </a:xfrm>
          <a:prstGeom prst="rect">
            <a:avLst/>
          </a:prstGeom>
          <a:noFill/>
          <a:ln>
            <a:noFill/>
          </a:ln>
        </p:spPr>
        <p:txBody>
          <a:bodyPr spcFirstLastPara="1" wrap="square" lIns="91425" tIns="45700" rIns="91425" bIns="45700" anchor="b" anchorCtr="0">
            <a:normAutofit fontScale="90000"/>
          </a:bodyPr>
          <a:lstStyle/>
          <a:p>
            <a:pPr algn="ctr"/>
            <a:r>
              <a:rPr lang="en-US" sz="5400" b="1" kern="1200">
                <a:solidFill>
                  <a:schemeClr val="bg1"/>
                </a:solidFill>
              </a:rPr>
              <a:t>MOVING GOODS FROM GB TO EU:</a:t>
            </a:r>
            <a:br>
              <a:rPr lang="en-US" sz="5400" b="1" kern="1200"/>
            </a:br>
            <a:r>
              <a:rPr lang="en-US" sz="5400" b="1" kern="1200">
                <a:solidFill>
                  <a:schemeClr val="bg1"/>
                </a:solidFill>
              </a:rPr>
              <a:t>BELGIUM</a:t>
            </a:r>
          </a:p>
        </p:txBody>
      </p:sp>
      <p:pic>
        <p:nvPicPr>
          <p:cNvPr id="114" name="Google Shape;114;p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821813" y="-22296"/>
            <a:ext cx="1430215" cy="1280098"/>
          </a:xfrm>
          <a:prstGeom prst="rect">
            <a:avLst/>
          </a:prstGeom>
          <a:noFill/>
          <a:ln>
            <a:noFill/>
          </a:ln>
        </p:spPr>
      </p:pic>
      <p:pic>
        <p:nvPicPr>
          <p:cNvPr id="115" name="Google Shape;115;p7" descr="A picture containing text&#10;&#10;Description automatically generated"/>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0514171" y="5557850"/>
            <a:ext cx="1344255" cy="977650"/>
          </a:xfrm>
          <a:prstGeom prst="rect">
            <a:avLst/>
          </a:prstGeom>
          <a:noFill/>
          <a:ln>
            <a:noFill/>
          </a:ln>
        </p:spPr>
      </p:pic>
      <p:pic>
        <p:nvPicPr>
          <p:cNvPr id="116" name="Google Shape;116;p7" descr="A picture containing graphical user interface&#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34511" y="340169"/>
            <a:ext cx="1945879" cy="977644"/>
          </a:xfrm>
          <a:prstGeom prst="rect">
            <a:avLst/>
          </a:prstGeom>
          <a:noFill/>
          <a:ln>
            <a:noFill/>
          </a:ln>
        </p:spPr>
      </p:pic>
    </p:spTree>
    <p:extLst>
      <p:ext uri="{BB962C8B-B14F-4D97-AF65-F5344CB8AC3E}">
        <p14:creationId xmlns:p14="http://schemas.microsoft.com/office/powerpoint/2010/main" val="2394472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550197"/>
          </a:xfrm>
          <a:prstGeom prst="rect">
            <a:avLst/>
          </a:prstGeom>
          <a:noFill/>
          <a:ln>
            <a:noFill/>
          </a:ln>
        </p:spPr>
        <p:txBody>
          <a:bodyPr spcFirstLastPara="1" wrap="square" lIns="91425" tIns="45700" rIns="91425" bIns="45700" anchor="t" anchorCtr="0">
            <a:spAutoFit/>
          </a:bodyPr>
          <a:lstStyle/>
          <a:p>
            <a:pPr>
              <a:spcBef>
                <a:spcPts val="400"/>
              </a:spcBef>
            </a:pPr>
            <a:r>
              <a:rPr lang="en-GB" sz="1700" i="1" dirty="0">
                <a:solidFill>
                  <a:schemeClr val="accent1">
                    <a:lumMod val="50000"/>
                  </a:schemeClr>
                </a:solidFill>
              </a:rPr>
              <a:t>The following information covers VAT </a:t>
            </a:r>
            <a:r>
              <a:rPr lang="en-GB" sz="1700" i="1" u="sng" dirty="0">
                <a:solidFill>
                  <a:schemeClr val="accent1">
                    <a:lumMod val="50000"/>
                  </a:schemeClr>
                </a:solidFill>
              </a:rPr>
              <a:t>only</a:t>
            </a:r>
            <a:r>
              <a:rPr lang="en-GB" sz="1700" i="1" dirty="0">
                <a:solidFill>
                  <a:schemeClr val="accent1">
                    <a:lumMod val="50000"/>
                  </a:schemeClr>
                </a:solidFill>
              </a:rPr>
              <a:t>. Please ensure you check which customs and excise rules apply before exporting.</a:t>
            </a:r>
            <a:endParaRPr lang="en-US" sz="1700" dirty="0">
              <a:solidFill>
                <a:schemeClr val="accent1">
                  <a:lumMod val="50000"/>
                </a:schemeClr>
              </a:solidFill>
            </a:endParaRPr>
          </a:p>
          <a:p>
            <a:pPr>
              <a:spcBef>
                <a:spcPts val="400"/>
              </a:spcBef>
            </a:pPr>
            <a:r>
              <a:rPr lang="en-GB" sz="1700" dirty="0">
                <a:solidFill>
                  <a:schemeClr val="accent1">
                    <a:lumMod val="50000"/>
                  </a:schemeClr>
                </a:solidFill>
                <a:latin typeface="+mn-lt"/>
              </a:rPr>
              <a:t>If you are a GB business exporting to Belgium:</a:t>
            </a:r>
            <a:endParaRPr lang="en-US" sz="1700" dirty="0">
              <a:solidFill>
                <a:schemeClr val="accent1">
                  <a:lumMod val="50000"/>
                </a:schemeClr>
              </a:solidFill>
              <a:latin typeface="+mn-lt"/>
            </a:endParaRPr>
          </a:p>
          <a:p>
            <a:pPr marL="285750" indent="-285750">
              <a:spcBef>
                <a:spcPts val="600"/>
              </a:spcBef>
              <a:buFont typeface="Arial" panose="020B0604020202020204" pitchFamily="34" charset="0"/>
              <a:buChar char="•"/>
            </a:pPr>
            <a:r>
              <a:rPr lang="en-GB" sz="1700" dirty="0">
                <a:solidFill>
                  <a:schemeClr val="accent1">
                    <a:lumMod val="50000"/>
                  </a:schemeClr>
                </a:solidFill>
              </a:rPr>
              <a:t>Your goods from GB are zero-rated subject to you obtaining evidence of export.</a:t>
            </a:r>
          </a:p>
          <a:p>
            <a:pPr marL="285750" indent="-285750">
              <a:spcBef>
                <a:spcPts val="400"/>
              </a:spcBef>
              <a:buFont typeface="Arial" panose="020B0604020202020204" pitchFamily="34" charset="0"/>
              <a:buChar char="•"/>
            </a:pPr>
            <a:r>
              <a:rPr lang="en-GB" sz="1700" dirty="0">
                <a:solidFill>
                  <a:schemeClr val="accent1">
                    <a:lumMod val="50000"/>
                  </a:schemeClr>
                </a:solidFill>
                <a:latin typeface="+mn-lt"/>
              </a:rPr>
              <a:t>Any VAT due upon importation into Belgium is normally payable by the importer of the goods. </a:t>
            </a:r>
          </a:p>
          <a:p>
            <a:pPr marL="285750" indent="-285750">
              <a:spcBef>
                <a:spcPts val="400"/>
              </a:spcBef>
              <a:buFont typeface="Arial,Sans-Serif"/>
              <a:buChar char="•"/>
            </a:pPr>
            <a:r>
              <a:rPr lang="en-GB" sz="1700" dirty="0">
                <a:solidFill>
                  <a:schemeClr val="accent1">
                    <a:lumMod val="50000"/>
                  </a:schemeClr>
                </a:solidFill>
                <a:latin typeface="+mn-lt"/>
              </a:rPr>
              <a:t>You may be required to register for VAT in Belgium if you make supplies in, and/or import goods in</a:t>
            </a:r>
            <a:r>
              <a:rPr lang="en-GB" sz="1700" dirty="0">
                <a:solidFill>
                  <a:srgbClr val="002060"/>
                </a:solidFill>
                <a:latin typeface="+mn-lt"/>
              </a:rPr>
              <a:t>to Belgium, even if your business is not established in Belgium.</a:t>
            </a:r>
          </a:p>
          <a:p>
            <a:pPr marL="285750" indent="-285750">
              <a:spcBef>
                <a:spcPts val="400"/>
              </a:spcBef>
              <a:buFont typeface="Arial,Sans-Serif"/>
              <a:buChar char="•"/>
            </a:pPr>
            <a:r>
              <a:rPr lang="en-GB" sz="1700" dirty="0">
                <a:solidFill>
                  <a:srgbClr val="002060"/>
                </a:solidFill>
              </a:rPr>
              <a:t>You should check with the Belgian tax authority whether you need a fiscal representative in Belgium. Further information can be found here: </a:t>
            </a:r>
            <a:r>
              <a:rPr lang="en-GB" sz="1700" dirty="0">
                <a:solidFill>
                  <a:schemeClr val="accent1"/>
                </a:solidFill>
                <a:hlinkClick r:id="rId3">
                  <a:extLst>
                    <a:ext uri="{A12FA001-AC4F-418D-AE19-62706E023703}">
                      <ahyp:hlinkClr xmlns:ahyp="http://schemas.microsoft.com/office/drawing/2018/hyperlinkcolor" val="tx"/>
                    </a:ext>
                  </a:extLst>
                </a:hlinkClick>
              </a:rPr>
              <a:t>https://finance.belgium.be/en/enterprises/vat/international/brexit/overview</a:t>
            </a:r>
            <a:endParaRPr lang="en-US" sz="1700" dirty="0">
              <a:solidFill>
                <a:srgbClr val="002060"/>
              </a:solidFill>
              <a:latin typeface="+mn-lt"/>
            </a:endParaRPr>
          </a:p>
          <a:p>
            <a:pPr marL="285750" indent="-285750">
              <a:spcBef>
                <a:spcPts val="400"/>
              </a:spcBef>
              <a:buFont typeface="Arial" panose="020B0604020202020204" pitchFamily="34" charset="0"/>
              <a:buChar char="•"/>
            </a:pPr>
            <a:r>
              <a:rPr lang="en-GB" sz="1700" dirty="0">
                <a:solidFill>
                  <a:schemeClr val="accent1">
                    <a:lumMod val="50000"/>
                  </a:schemeClr>
                </a:solidFill>
                <a:latin typeface="+mn-lt"/>
              </a:rPr>
              <a:t>Where a GB business is not required to be registered for VAT in Belgium but incurs VAT on business expenses in Belgium, they may be able to </a:t>
            </a:r>
            <a:r>
              <a:rPr lang="en-GB" sz="1700" dirty="0">
                <a:solidFill>
                  <a:schemeClr val="accent1">
                    <a:lumMod val="50000"/>
                  </a:schemeClr>
                </a:solidFill>
              </a:rPr>
              <a:t>reclaim VAT paid in Belgium through the EU refund procedure – 13th Directive procedure for VAT refunds to non-EU businesses</a:t>
            </a:r>
            <a:r>
              <a:rPr lang="en-GB" sz="1700" dirty="0">
                <a:solidFill>
                  <a:schemeClr val="accent1">
                    <a:lumMod val="50000"/>
                  </a:schemeClr>
                </a:solidFill>
                <a:latin typeface="+mn-lt"/>
              </a:rPr>
              <a:t>. </a:t>
            </a:r>
          </a:p>
          <a:p>
            <a:pPr marL="285750" indent="-285750">
              <a:spcBef>
                <a:spcPts val="400"/>
              </a:spcBef>
              <a:buFont typeface="Arial,Sans-Serif"/>
              <a:buChar char="•"/>
            </a:pPr>
            <a:r>
              <a:rPr lang="en-GB" sz="1700" dirty="0">
                <a:solidFill>
                  <a:srgbClr val="002060"/>
                </a:solidFill>
                <a:latin typeface="+mn-lt"/>
              </a:rPr>
              <a:t>GB businesses with an XI prefix may be able to reclaim VAT through the electronic cross-border VAT refund procedure for EU businesses.</a:t>
            </a:r>
            <a:r>
              <a:rPr lang="en-US" sz="1700" dirty="0">
                <a:solidFill>
                  <a:srgbClr val="002060"/>
                </a:solidFill>
                <a:latin typeface="+mn-lt"/>
              </a:rPr>
              <a:t> </a:t>
            </a:r>
            <a:r>
              <a:rPr lang="en-GB" sz="1700" dirty="0">
                <a:solidFill>
                  <a:srgbClr val="002060"/>
                </a:solidFill>
                <a:latin typeface="+mn-lt"/>
              </a:rPr>
              <a:t>For more information on using an XI prefix for VAT please check the guidance on the application of VAT under the NI Protocol </a:t>
            </a:r>
            <a:r>
              <a:rPr lang="en-GB" sz="1700" dirty="0">
                <a:solidFill>
                  <a:schemeClr val="accent1"/>
                </a:solidFill>
                <a:latin typeface="+mn-lt"/>
                <a:hlinkClick r:id="rId4">
                  <a:extLst>
                    <a:ext uri="{A12FA001-AC4F-418D-AE19-62706E023703}">
                      <ahyp:hlinkClr xmlns:ahyp="http://schemas.microsoft.com/office/drawing/2018/hyperlinkcolor" val="tx"/>
                    </a:ext>
                  </a:extLst>
                </a:hlinkClick>
              </a:rPr>
              <a:t>https://www.gov.uk/government/publications/accounting-for-vat-on-goods-moving-between-great-britain-and-northern-ireland-from-1-january-2021</a:t>
            </a:r>
            <a:r>
              <a:rPr lang="en-GB" sz="1700" u="sng" dirty="0">
                <a:solidFill>
                  <a:schemeClr val="accent1"/>
                </a:solidFill>
                <a:latin typeface="+mn-lt"/>
              </a:rPr>
              <a:t>.</a:t>
            </a:r>
          </a:p>
          <a:p>
            <a:pPr marL="285750" indent="-285750">
              <a:spcBef>
                <a:spcPts val="400"/>
              </a:spcBef>
              <a:buFont typeface="Arial,Sans-Serif"/>
              <a:buChar char="•"/>
            </a:pPr>
            <a:r>
              <a:rPr lang="en-GB" sz="1700" dirty="0">
                <a:solidFill>
                  <a:srgbClr val="002060"/>
                </a:solidFill>
              </a:rPr>
              <a:t>You can find more information on the supply of goods to Belgium here: </a:t>
            </a:r>
          </a:p>
          <a:p>
            <a:r>
              <a:rPr lang="en-GB" sz="1700" dirty="0">
                <a:solidFill>
                  <a:srgbClr val="002060"/>
                </a:solidFill>
              </a:rPr>
              <a:t>     </a:t>
            </a:r>
            <a:r>
              <a:rPr lang="en-GB" sz="1700" u="sng" dirty="0">
                <a:cs typeface="Calibri"/>
                <a:hlinkClick r:id="rId5">
                  <a:extLst>
                    <a:ext uri="{A12FA001-AC4F-418D-AE19-62706E023703}">
                      <ahyp:hlinkClr xmlns:ahyp="http://schemas.microsoft.com/office/drawing/2018/hyperlinkcolor" val="tx"/>
                    </a:ext>
                  </a:extLst>
                </a:hlinkClick>
              </a:rPr>
              <a:t>https://finance.belgium.be/en/enterprises/vat/international/brexit/supply-goods-united-kingdom-Belgium</a:t>
            </a:r>
            <a:endParaRPr lang="en-GB" sz="1700" u="sng" dirty="0">
              <a:cs typeface="Calibri"/>
            </a:endParaRPr>
          </a:p>
          <a:p>
            <a:endParaRPr lang="en-GB" sz="1700" u="sng" dirty="0">
              <a:solidFill>
                <a:schemeClr val="accent1"/>
              </a:solidFill>
              <a:cs typeface="Calibri"/>
            </a:endParaRPr>
          </a:p>
        </p:txBody>
      </p:sp>
      <p:sp>
        <p:nvSpPr>
          <p:cNvPr id="107" name="Google Shape;107;p3"/>
          <p:cNvSpPr txBox="1"/>
          <p:nvPr/>
        </p:nvSpPr>
        <p:spPr>
          <a:xfrm>
            <a:off x="338649" y="699800"/>
            <a:ext cx="5172465" cy="508800"/>
          </a:xfrm>
          <a:prstGeom prst="rect">
            <a:avLst/>
          </a:prstGeom>
          <a:noFill/>
          <a:ln>
            <a:noFill/>
          </a:ln>
        </p:spPr>
        <p:txBody>
          <a:bodyPr spcFirstLastPara="1" wrap="square" lIns="91425" tIns="91425" rIns="91425" bIns="91425" anchor="ctr" anchorCtr="0">
            <a:noAutofit/>
          </a:bodyPr>
          <a:lstStyle/>
          <a:p>
            <a:pPr lvl="0">
              <a:spcBef>
                <a:spcPts val="400"/>
              </a:spcBef>
              <a:buSzPts val="2200"/>
            </a:pPr>
            <a:r>
              <a:rPr lang="en-GB" sz="1100" b="1" i="0" u="none" strike="noStrike" cap="none">
                <a:solidFill>
                  <a:srgbClr val="FF003B"/>
                </a:solidFill>
                <a:highlight>
                  <a:srgbClr val="FF003B"/>
                </a:highlight>
                <a:latin typeface="Arial"/>
                <a:ea typeface="Arial"/>
                <a:cs typeface="Arial"/>
                <a:sym typeface="Arial"/>
              </a:rPr>
              <a:t>i</a:t>
            </a:r>
            <a:r>
              <a:rPr lang="en-GB" sz="2400" b="1">
                <a:solidFill>
                  <a:schemeClr val="bg1"/>
                </a:solidFill>
                <a:highlight>
                  <a:srgbClr val="FF003B"/>
                </a:highlight>
              </a:rPr>
              <a:t>2.0</a:t>
            </a:r>
            <a:r>
              <a:rPr lang="en-GB" sz="2400" b="1">
                <a:solidFill>
                  <a:schemeClr val="accent1">
                    <a:lumMod val="50000"/>
                  </a:schemeClr>
                </a:solidFill>
                <a:highlight>
                  <a:srgbClr val="FF003B"/>
                </a:highlight>
              </a:rPr>
              <a:t> </a:t>
            </a:r>
            <a:r>
              <a:rPr lang="en-GB" sz="2400" b="1">
                <a:solidFill>
                  <a:schemeClr val="bg1"/>
                </a:solidFill>
                <a:highlight>
                  <a:srgbClr val="FF003B"/>
                </a:highlight>
              </a:rPr>
              <a:t>OVERVIEW - </a:t>
            </a:r>
            <a:r>
              <a:rPr lang="en-GB" sz="2400" b="1" err="1">
                <a:solidFill>
                  <a:schemeClr val="bg1"/>
                </a:solidFill>
                <a:highlight>
                  <a:srgbClr val="FF003B"/>
                </a:highlight>
              </a:rPr>
              <a:t>BELGIUM</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90B483AA-63BC-4D60-8028-08FEF743D294}"/>
              </a:ext>
            </a:extLst>
          </p:cNvPr>
          <p:cNvSpPr txBox="1"/>
          <p:nvPr/>
        </p:nvSpPr>
        <p:spPr>
          <a:xfrm>
            <a:off x="11261124" y="304800"/>
            <a:ext cx="691979" cy="307777"/>
          </a:xfrm>
          <a:prstGeom prst="rect">
            <a:avLst/>
          </a:prstGeom>
          <a:noFill/>
        </p:spPr>
        <p:txBody>
          <a:bodyPr wrap="square" rtlCol="0">
            <a:spAutoFit/>
          </a:bodyPr>
          <a:lstStyle/>
          <a:p>
            <a:pPr>
              <a:spcBef>
                <a:spcPts val="400"/>
              </a:spcBef>
            </a:pPr>
            <a:r>
              <a:rPr lang="en-GB"/>
              <a:t>16</a:t>
            </a:r>
          </a:p>
        </p:txBody>
      </p:sp>
      <p:sp>
        <p:nvSpPr>
          <p:cNvPr id="7" name="TextBox 6">
            <a:extLst>
              <a:ext uri="{FF2B5EF4-FFF2-40B4-BE49-F238E27FC236}">
                <a16:creationId xmlns:a16="http://schemas.microsoft.com/office/drawing/2014/main" id="{71C3C18D-FE21-4E96-ACBE-9D9E35578276}"/>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79512479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38649" y="1439004"/>
            <a:ext cx="11614454" cy="6010836"/>
          </a:xfrm>
          <a:prstGeom prst="rect">
            <a:avLst/>
          </a:prstGeom>
          <a:noFill/>
          <a:ln>
            <a:noFill/>
          </a:ln>
        </p:spPr>
        <p:txBody>
          <a:bodyPr spcFirstLastPara="1" wrap="square" lIns="91425" tIns="45700" rIns="91425" bIns="45700" anchor="t" anchorCtr="0">
            <a:spAutoFit/>
          </a:bodyPr>
          <a:lstStyle/>
          <a:p>
            <a:r>
              <a:rPr lang="en-GB" sz="2000" b="1" dirty="0">
                <a:solidFill>
                  <a:schemeClr val="accent1">
                    <a:lumMod val="50000"/>
                  </a:schemeClr>
                </a:solidFill>
              </a:rPr>
              <a:t>DO I NEED TO REGISTER FOR VAT IN BELGIUM?</a:t>
            </a:r>
          </a:p>
          <a:p>
            <a:pPr marL="285750" indent="-285750">
              <a:buFont typeface="Arial" panose="020B0604020202020204" pitchFamily="34" charset="0"/>
              <a:buChar char="•"/>
            </a:pPr>
            <a:r>
              <a:rPr lang="en-GB" sz="1700" dirty="0">
                <a:solidFill>
                  <a:schemeClr val="accent1">
                    <a:lumMod val="50000"/>
                  </a:schemeClr>
                </a:solidFill>
              </a:rPr>
              <a:t>As a GB business, you may be required to register for VAT in Belgium if you make taxable supplies in Belgium.</a:t>
            </a:r>
          </a:p>
          <a:p>
            <a:pPr marL="285750" indent="-285750">
              <a:buFont typeface="Arial" panose="020B0604020202020204" pitchFamily="34" charset="0"/>
              <a:buChar char="•"/>
            </a:pPr>
            <a:r>
              <a:rPr lang="en-GB" sz="1700" dirty="0">
                <a:solidFill>
                  <a:schemeClr val="accent1">
                    <a:lumMod val="50000"/>
                  </a:schemeClr>
                </a:solidFill>
              </a:rPr>
              <a:t>Where a GB business is a non-established taxable person in Belgium and is required to register, there is no VAT registration threshold. This is separate from the domestic VAT threshold for Belgian established businesses. Further information on Belgian VAT registration threshold can be found here: </a:t>
            </a:r>
            <a:r>
              <a:rPr lang="en-GB" sz="1700" dirty="0">
                <a:hlinkClick r:id="rId3"/>
              </a:rPr>
              <a:t>https://europa.eu/youreurope/business/taxation/vat/vat-exemptions/index_en.htm#shortcut-1</a:t>
            </a:r>
            <a:endParaRPr lang="en-GB" sz="1700" dirty="0">
              <a:solidFill>
                <a:schemeClr val="accent1">
                  <a:lumMod val="50000"/>
                </a:schemeClr>
              </a:solidFill>
            </a:endParaRPr>
          </a:p>
          <a:p>
            <a:pPr marL="285750" indent="-285750">
              <a:buFont typeface="Arial" panose="020B0604020202020204" pitchFamily="34" charset="0"/>
              <a:buChar char="•"/>
            </a:pPr>
            <a:r>
              <a:rPr lang="en-GB" sz="1700" dirty="0">
                <a:solidFill>
                  <a:schemeClr val="accent1">
                    <a:lumMod val="50000"/>
                  </a:schemeClr>
                </a:solidFill>
              </a:rPr>
              <a:t>However, there may be also exemptions for small businesses.</a:t>
            </a:r>
          </a:p>
          <a:p>
            <a:endParaRPr lang="en-GB" sz="1700" dirty="0">
              <a:solidFill>
                <a:schemeClr val="accent1">
                  <a:lumMod val="50000"/>
                </a:schemeClr>
              </a:solidFill>
              <a:cs typeface="Calibri"/>
            </a:endParaRPr>
          </a:p>
          <a:p>
            <a:endParaRPr lang="en-GB" sz="1700" dirty="0">
              <a:solidFill>
                <a:schemeClr val="accent1">
                  <a:lumMod val="50000"/>
                </a:schemeClr>
              </a:solidFill>
              <a:cs typeface="Calibri"/>
            </a:endParaRPr>
          </a:p>
          <a:p>
            <a:r>
              <a:rPr lang="en-GB" sz="2000" b="1" dirty="0">
                <a:solidFill>
                  <a:schemeClr val="accent1">
                    <a:lumMod val="50000"/>
                  </a:schemeClr>
                </a:solidFill>
              </a:rPr>
              <a:t>WHAT DO I NEED TO REGISTER FOR VAT IN BELGIUM?</a:t>
            </a:r>
            <a:endParaRPr lang="en-GB" sz="2000" b="1" dirty="0">
              <a:solidFill>
                <a:schemeClr val="accent1">
                  <a:lumMod val="50000"/>
                </a:schemeClr>
              </a:solidFill>
              <a:cs typeface="Calibri"/>
            </a:endParaRPr>
          </a:p>
          <a:p>
            <a:pPr marL="285750" indent="-285750">
              <a:buFont typeface="Arial" panose="020B0604020202020204" pitchFamily="34" charset="0"/>
              <a:buChar char="•"/>
            </a:pPr>
            <a:r>
              <a:rPr lang="en-GB" sz="1700" dirty="0">
                <a:solidFill>
                  <a:schemeClr val="accent1">
                    <a:lumMod val="50000"/>
                  </a:schemeClr>
                </a:solidFill>
              </a:rPr>
              <a:t>Recent incorporation certificate or abstract of trade register;</a:t>
            </a:r>
            <a:endParaRPr lang="en-GB" sz="1700" dirty="0">
              <a:solidFill>
                <a:schemeClr val="accent1">
                  <a:lumMod val="50000"/>
                </a:schemeClr>
              </a:solidFill>
              <a:cs typeface="Calibri"/>
            </a:endParaRPr>
          </a:p>
          <a:p>
            <a:pPr marL="285750" indent="-285750">
              <a:buFont typeface="Arial" panose="020B0604020202020204" pitchFamily="34" charset="0"/>
              <a:buChar char="•"/>
            </a:pPr>
            <a:r>
              <a:rPr lang="en-GB" sz="1700" dirty="0">
                <a:solidFill>
                  <a:schemeClr val="accent1">
                    <a:lumMod val="50000"/>
                  </a:schemeClr>
                </a:solidFill>
              </a:rPr>
              <a:t>Articles of association.</a:t>
            </a:r>
          </a:p>
          <a:p>
            <a:pPr marL="285750" indent="-285750">
              <a:spcAft>
                <a:spcPts val="600"/>
              </a:spcAft>
              <a:buFont typeface="Arial,Sans-Serif"/>
              <a:buChar char="•"/>
            </a:pPr>
            <a:r>
              <a:rPr lang="en-GB" sz="1700" dirty="0">
                <a:solidFill>
                  <a:srgbClr val="002060"/>
                </a:solidFill>
              </a:rPr>
              <a:t>To request Belgian VAT Identification Number and queries (</a:t>
            </a:r>
            <a:r>
              <a:rPr lang="en-GB" sz="1700" dirty="0">
                <a:solidFill>
                  <a:schemeClr val="accent1">
                    <a:lumMod val="50000"/>
                  </a:schemeClr>
                </a:solidFill>
                <a:cs typeface="Calibri"/>
              </a:rPr>
              <a:t>address is correct in August 2021):</a:t>
            </a:r>
            <a:endParaRPr lang="en-GB" sz="1700" dirty="0">
              <a:solidFill>
                <a:schemeClr val="accent1">
                  <a:lumMod val="50000"/>
                </a:schemeClr>
              </a:solidFill>
            </a:endParaRPr>
          </a:p>
          <a:p>
            <a:pPr marL="539750"/>
            <a:r>
              <a:rPr lang="en-GB" sz="1700" dirty="0">
                <a:solidFill>
                  <a:srgbClr val="002060"/>
                </a:solidFill>
              </a:rPr>
              <a:t>Centre for Specific Matters,</a:t>
            </a:r>
            <a:br>
              <a:rPr lang="en-GB" sz="1700" dirty="0"/>
            </a:br>
            <a:r>
              <a:rPr lang="en-GB" sz="1700" dirty="0">
                <a:solidFill>
                  <a:srgbClr val="002060"/>
                </a:solidFill>
              </a:rPr>
              <a:t>Team 1 </a:t>
            </a:r>
            <a:r>
              <a:rPr lang="en-GB" sz="1700" dirty="0" err="1">
                <a:solidFill>
                  <a:srgbClr val="002060"/>
                </a:solidFill>
              </a:rPr>
              <a:t>Kruidtuinlaan</a:t>
            </a:r>
            <a:r>
              <a:rPr lang="en-GB" sz="1700" dirty="0">
                <a:solidFill>
                  <a:srgbClr val="002060"/>
                </a:solidFill>
              </a:rPr>
              <a:t> 50, bus 3410</a:t>
            </a:r>
            <a:br>
              <a:rPr lang="en-GB" sz="1700" dirty="0"/>
            </a:br>
            <a:r>
              <a:rPr lang="en-GB" sz="1700" dirty="0">
                <a:solidFill>
                  <a:srgbClr val="002060"/>
                </a:solidFill>
              </a:rPr>
              <a:t>1000 Brussels, Belgium</a:t>
            </a:r>
          </a:p>
          <a:p>
            <a:pPr marL="539750"/>
            <a:r>
              <a:rPr lang="en-GB" sz="1700" dirty="0">
                <a:solidFill>
                  <a:srgbClr val="002060"/>
                </a:solidFill>
              </a:rPr>
              <a:t>Tel. 02 577 40 50</a:t>
            </a:r>
            <a:br>
              <a:rPr lang="en-GB" sz="1700" dirty="0"/>
            </a:br>
            <a:r>
              <a:rPr lang="en-GB" sz="1700" dirty="0">
                <a:solidFill>
                  <a:srgbClr val="002060"/>
                </a:solidFill>
              </a:rPr>
              <a:t>E-mail: </a:t>
            </a:r>
            <a:r>
              <a:rPr lang="en-GB" sz="1700" dirty="0">
                <a:solidFill>
                  <a:schemeClr val="accent1"/>
                </a:solidFill>
                <a:hlinkClick r:id="rId4">
                  <a:extLst>
                    <a:ext uri="{A12FA001-AC4F-418D-AE19-62706E023703}">
                      <ahyp:hlinkClr xmlns:ahyp="http://schemas.microsoft.com/office/drawing/2018/hyperlinkcolor" val="tx"/>
                    </a:ext>
                  </a:extLst>
                </a:hlinkClick>
              </a:rPr>
              <a:t>foreigners.team1@minfin.fed.be</a:t>
            </a:r>
            <a:endParaRPr lang="en-GB" sz="1700" dirty="0">
              <a:solidFill>
                <a:schemeClr val="accent1"/>
              </a:solidFill>
            </a:endParaRPr>
          </a:p>
          <a:p>
            <a:pPr marL="285750" indent="-285750">
              <a:buFont typeface="Arial" panose="020B0604020202020204" pitchFamily="34" charset="0"/>
              <a:buChar char="•"/>
            </a:pPr>
            <a:endParaRPr lang="en-GB" sz="2000" dirty="0">
              <a:solidFill>
                <a:schemeClr val="accent1">
                  <a:lumMod val="50000"/>
                </a:schemeClr>
              </a:solidFill>
              <a:cs typeface="Calibri"/>
            </a:endParaRP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6037437" cy="508800"/>
          </a:xfrm>
          <a:prstGeom prst="rect">
            <a:avLst/>
          </a:prstGeom>
          <a:noFill/>
          <a:ln>
            <a:noFill/>
          </a:ln>
        </p:spPr>
        <p:txBody>
          <a:bodyPr spcFirstLastPara="1" wrap="square" lIns="91425" tIns="91425" rIns="91425" bIns="91425" anchor="ctr" anchorCtr="0">
            <a:noAutofit/>
          </a:bodyPr>
          <a:lstStyle/>
          <a:p>
            <a:pPr lvl="0">
              <a:buSzPts val="2200"/>
            </a:pPr>
            <a:r>
              <a:rPr lang="en-GB" sz="1100" b="1">
                <a:solidFill>
                  <a:srgbClr val="FF003B"/>
                </a:solidFill>
                <a:highlight>
                  <a:srgbClr val="FF003B"/>
                </a:highlight>
              </a:rPr>
              <a:t>i</a:t>
            </a:r>
            <a:r>
              <a:rPr lang="en-GB" sz="2400" b="1">
                <a:solidFill>
                  <a:schemeClr val="bg1"/>
                </a:solidFill>
                <a:highlight>
                  <a:srgbClr val="FF003B"/>
                </a:highlight>
              </a:rPr>
              <a:t>2.1 VAT REGISTRATION – </a:t>
            </a:r>
            <a:r>
              <a:rPr lang="en-GB" sz="2400" b="1" err="1">
                <a:solidFill>
                  <a:schemeClr val="bg1"/>
                </a:solidFill>
                <a:highlight>
                  <a:srgbClr val="FF003B"/>
                </a:highlight>
              </a:rPr>
              <a:t>BELGIUM</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3A90BB3D-2A78-47A7-9F0C-D9D5816CC528}"/>
              </a:ext>
            </a:extLst>
          </p:cNvPr>
          <p:cNvSpPr txBox="1"/>
          <p:nvPr/>
        </p:nvSpPr>
        <p:spPr>
          <a:xfrm>
            <a:off x="11261124" y="304800"/>
            <a:ext cx="691979" cy="307777"/>
          </a:xfrm>
          <a:prstGeom prst="rect">
            <a:avLst/>
          </a:prstGeom>
          <a:noFill/>
        </p:spPr>
        <p:txBody>
          <a:bodyPr wrap="square" rtlCol="0">
            <a:spAutoFit/>
          </a:bodyPr>
          <a:lstStyle/>
          <a:p>
            <a:r>
              <a:rPr lang="en-GB"/>
              <a:t>17</a:t>
            </a:r>
          </a:p>
        </p:txBody>
      </p:sp>
      <p:sp>
        <p:nvSpPr>
          <p:cNvPr id="9" name="TextBox 8">
            <a:extLst>
              <a:ext uri="{FF2B5EF4-FFF2-40B4-BE49-F238E27FC236}">
                <a16:creationId xmlns:a16="http://schemas.microsoft.com/office/drawing/2014/main" id="{AF8C2BA7-79D8-4E9A-841D-D61BD01A1B11}"/>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155728689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38649" y="1362348"/>
            <a:ext cx="11614454" cy="4585830"/>
          </a:xfrm>
          <a:prstGeom prst="rect">
            <a:avLst/>
          </a:prstGeom>
          <a:noFill/>
          <a:ln>
            <a:noFill/>
          </a:ln>
        </p:spPr>
        <p:txBody>
          <a:bodyPr spcFirstLastPara="1" wrap="square" lIns="91425" tIns="45700" rIns="91425" bIns="45700" anchor="t" anchorCtr="0">
            <a:spAutoFit/>
          </a:bodyPr>
          <a:lstStyle/>
          <a:p>
            <a:pPr>
              <a:lnSpc>
                <a:spcPct val="170000"/>
              </a:lnSpc>
            </a:pPr>
            <a:r>
              <a:rPr lang="en-GB" sz="2000" b="1">
                <a:solidFill>
                  <a:schemeClr val="accent1">
                    <a:lumMod val="50000"/>
                  </a:schemeClr>
                </a:solidFill>
                <a:cs typeface="Calibri" panose="020F0502020204030204"/>
              </a:rPr>
              <a:t>WHAT VAT RATES APPLY TO BELGIUM?</a:t>
            </a:r>
          </a:p>
          <a:p>
            <a:pPr>
              <a:lnSpc>
                <a:spcPct val="170000"/>
              </a:lnSpc>
            </a:pPr>
            <a:endParaRPr lang="en-GB" sz="2000" b="1">
              <a:solidFill>
                <a:schemeClr val="accent1">
                  <a:lumMod val="50000"/>
                </a:schemeClr>
              </a:solidFill>
              <a:cs typeface="Calibri" panose="020F0502020204030204"/>
            </a:endParaRPr>
          </a:p>
          <a:p>
            <a:pPr>
              <a:lnSpc>
                <a:spcPct val="170000"/>
              </a:lnSpc>
            </a:pPr>
            <a:endParaRPr lang="en-GB" sz="2000" b="1">
              <a:solidFill>
                <a:schemeClr val="accent1">
                  <a:lumMod val="50000"/>
                </a:schemeClr>
              </a:solidFill>
              <a:cs typeface="Calibri" panose="020F0502020204030204"/>
            </a:endParaRPr>
          </a:p>
          <a:p>
            <a:pPr>
              <a:lnSpc>
                <a:spcPct val="170000"/>
              </a:lnSpc>
            </a:pPr>
            <a:endParaRPr lang="en-GB" sz="2000" b="1">
              <a:solidFill>
                <a:schemeClr val="accent1">
                  <a:lumMod val="50000"/>
                </a:schemeClr>
              </a:solidFill>
              <a:cs typeface="Calibri" panose="020F0502020204030204"/>
            </a:endParaRPr>
          </a:p>
          <a:p>
            <a:pPr>
              <a:lnSpc>
                <a:spcPct val="170000"/>
              </a:lnSpc>
            </a:pPr>
            <a:endParaRPr lang="en-GB" sz="2000" b="1">
              <a:solidFill>
                <a:schemeClr val="accent1">
                  <a:lumMod val="50000"/>
                </a:schemeClr>
              </a:solidFill>
              <a:cs typeface="Calibri" panose="020F0502020204030204"/>
            </a:endParaRPr>
          </a:p>
          <a:p>
            <a:pPr>
              <a:lnSpc>
                <a:spcPct val="170000"/>
              </a:lnSpc>
            </a:pPr>
            <a:endParaRPr lang="en-GB" sz="2000" b="1">
              <a:solidFill>
                <a:schemeClr val="accent1">
                  <a:lumMod val="50000"/>
                </a:schemeClr>
              </a:solidFill>
              <a:cs typeface="Calibri" panose="020F0502020204030204"/>
            </a:endParaRPr>
          </a:p>
          <a:p>
            <a:pPr marL="285750" indent="-285750">
              <a:spcAft>
                <a:spcPts val="600"/>
              </a:spcAft>
              <a:buFont typeface="Arial" panose="020B0604020202020204" pitchFamily="34" charset="0"/>
              <a:buChar char="•"/>
            </a:pPr>
            <a:r>
              <a:rPr lang="en-GB" sz="2000">
                <a:solidFill>
                  <a:schemeClr val="accent1">
                    <a:lumMod val="50000"/>
                  </a:schemeClr>
                </a:solidFill>
              </a:rPr>
              <a:t>Where import VAT is charged, it is usually at the rates above.</a:t>
            </a:r>
          </a:p>
          <a:p>
            <a:pPr marL="285750" indent="-285750">
              <a:spcAft>
                <a:spcPts val="600"/>
              </a:spcAft>
              <a:buFont typeface="Arial" panose="020B0604020202020204" pitchFamily="34" charset="0"/>
              <a:buChar char="•"/>
            </a:pPr>
            <a:r>
              <a:rPr lang="en-GB" sz="2000">
                <a:solidFill>
                  <a:srgbClr val="002060"/>
                </a:solidFill>
              </a:rPr>
              <a:t>Further information on Belgian VAT rates can be found here: </a:t>
            </a:r>
            <a:r>
              <a:rPr lang="en-GB" sz="2000">
                <a:solidFill>
                  <a:srgbClr val="002060"/>
                </a:solidFill>
                <a:hlinkClick r:id="rId3"/>
              </a:rPr>
              <a:t>https://www.belgium.be/fr/impots/tva/taux</a:t>
            </a:r>
            <a:r>
              <a:rPr lang="en-GB" sz="2000">
                <a:solidFill>
                  <a:srgbClr val="002060"/>
                </a:solidFill>
              </a:rPr>
              <a:t> </a:t>
            </a:r>
          </a:p>
          <a:p>
            <a:endParaRPr lang="en-GB" sz="1800">
              <a:solidFill>
                <a:schemeClr val="accent1">
                  <a:lumMod val="50000"/>
                </a:schemeClr>
              </a:solidFill>
              <a:cs typeface="Calibri"/>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6647037" cy="508800"/>
          </a:xfrm>
          <a:prstGeom prst="rect">
            <a:avLst/>
          </a:prstGeom>
          <a:noFill/>
          <a:ln>
            <a:noFill/>
          </a:ln>
        </p:spPr>
        <p:txBody>
          <a:bodyPr spcFirstLastPara="1" wrap="square" lIns="91425" tIns="91425" rIns="91425" bIns="91425" anchor="ctr" anchorCtr="0">
            <a:noAutofit/>
          </a:bodyPr>
          <a:lstStyle/>
          <a:p>
            <a:pPr lvl="0">
              <a:buSzPts val="2200"/>
            </a:pPr>
            <a:r>
              <a:rPr lang="en-GB" sz="1100" b="1">
                <a:solidFill>
                  <a:srgbClr val="FF003B"/>
                </a:solidFill>
                <a:highlight>
                  <a:srgbClr val="FF003B"/>
                </a:highlight>
              </a:rPr>
              <a:t>i</a:t>
            </a:r>
            <a:r>
              <a:rPr lang="en-GB" sz="2400" b="1">
                <a:solidFill>
                  <a:schemeClr val="bg1"/>
                </a:solidFill>
                <a:highlight>
                  <a:srgbClr val="FF003B"/>
                </a:highlight>
              </a:rPr>
              <a:t>2.2 VAT RATES – </a:t>
            </a:r>
            <a:r>
              <a:rPr lang="en-GB" sz="2400" b="1" err="1">
                <a:solidFill>
                  <a:schemeClr val="bg1"/>
                </a:solidFill>
                <a:highlight>
                  <a:srgbClr val="FF003B"/>
                </a:highlight>
              </a:rPr>
              <a:t>BELGIUM</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8BBD70F0-156D-4D26-B6E7-605255C50BDE}"/>
              </a:ext>
            </a:extLst>
          </p:cNvPr>
          <p:cNvSpPr txBox="1"/>
          <p:nvPr/>
        </p:nvSpPr>
        <p:spPr>
          <a:xfrm>
            <a:off x="11261124" y="304800"/>
            <a:ext cx="691979" cy="307777"/>
          </a:xfrm>
          <a:prstGeom prst="rect">
            <a:avLst/>
          </a:prstGeom>
          <a:noFill/>
        </p:spPr>
        <p:txBody>
          <a:bodyPr wrap="square" lIns="91440" tIns="45720" rIns="91440" bIns="45720" rtlCol="0" anchor="t">
            <a:spAutoFit/>
          </a:bodyPr>
          <a:lstStyle/>
          <a:p>
            <a:r>
              <a:rPr lang="en-GB"/>
              <a:t>19</a:t>
            </a:r>
          </a:p>
        </p:txBody>
      </p:sp>
      <p:graphicFrame>
        <p:nvGraphicFramePr>
          <p:cNvPr id="10" name="Table 9">
            <a:extLst>
              <a:ext uri="{FF2B5EF4-FFF2-40B4-BE49-F238E27FC236}">
                <a16:creationId xmlns:a16="http://schemas.microsoft.com/office/drawing/2014/main" id="{CE48E465-70DB-4DCE-9EA5-A1DEAF247513}"/>
              </a:ext>
            </a:extLst>
          </p:cNvPr>
          <p:cNvGraphicFramePr>
            <a:graphicFrameLocks noGrp="1"/>
          </p:cNvGraphicFramePr>
          <p:nvPr>
            <p:extLst>
              <p:ext uri="{D42A27DB-BD31-4B8C-83A1-F6EECF244321}">
                <p14:modId xmlns:p14="http://schemas.microsoft.com/office/powerpoint/2010/main" val="2029409860"/>
              </p:ext>
            </p:extLst>
          </p:nvPr>
        </p:nvGraphicFramePr>
        <p:xfrm>
          <a:off x="635587" y="2089960"/>
          <a:ext cx="8166138" cy="1736035"/>
        </p:xfrm>
        <a:graphic>
          <a:graphicData uri="http://schemas.openxmlformats.org/drawingml/2006/table">
            <a:tbl>
              <a:tblPr firstRow="1" bandRow="1">
                <a:tableStyleId>{5C22544A-7EE6-4342-B048-85BDC9FD1C3A}</a:tableStyleId>
              </a:tblPr>
              <a:tblGrid>
                <a:gridCol w="4850813">
                  <a:extLst>
                    <a:ext uri="{9D8B030D-6E8A-4147-A177-3AD203B41FA5}">
                      <a16:colId xmlns:a16="http://schemas.microsoft.com/office/drawing/2014/main" val="481051410"/>
                    </a:ext>
                  </a:extLst>
                </a:gridCol>
                <a:gridCol w="3315325">
                  <a:extLst>
                    <a:ext uri="{9D8B030D-6E8A-4147-A177-3AD203B41FA5}">
                      <a16:colId xmlns:a16="http://schemas.microsoft.com/office/drawing/2014/main" val="238912467"/>
                    </a:ext>
                  </a:extLst>
                </a:gridCol>
              </a:tblGrid>
              <a:tr h="356590">
                <a:tc>
                  <a:txBody>
                    <a:bodyPr/>
                    <a:lstStyle/>
                    <a:p>
                      <a:r>
                        <a:rPr lang="en-GB"/>
                        <a:t>BELGIAN VAT RATES </a:t>
                      </a:r>
                    </a:p>
                  </a:txBody>
                  <a:tcPr>
                    <a:solidFill>
                      <a:srgbClr val="2D2767"/>
                    </a:solidFill>
                  </a:tcPr>
                </a:tc>
                <a:tc>
                  <a:txBody>
                    <a:bodyPr/>
                    <a:lstStyle/>
                    <a:p>
                      <a:r>
                        <a:rPr lang="en-GB"/>
                        <a:t>             PERCENTAGE (%)</a:t>
                      </a:r>
                    </a:p>
                  </a:txBody>
                  <a:tcPr>
                    <a:solidFill>
                      <a:srgbClr val="2D2767"/>
                    </a:solidFill>
                  </a:tcPr>
                </a:tc>
                <a:extLst>
                  <a:ext uri="{0D108BD9-81ED-4DB2-BD59-A6C34878D82A}">
                    <a16:rowId xmlns:a16="http://schemas.microsoft.com/office/drawing/2014/main" val="3849366473"/>
                  </a:ext>
                </a:extLst>
              </a:tr>
              <a:tr h="358215">
                <a:tc>
                  <a:txBody>
                    <a:bodyPr/>
                    <a:lstStyle/>
                    <a:p>
                      <a:r>
                        <a:rPr lang="en-GB" b="1">
                          <a:solidFill>
                            <a:srgbClr val="002060"/>
                          </a:solidFill>
                        </a:rPr>
                        <a:t>STANDARD VAT RATE </a:t>
                      </a:r>
                    </a:p>
                  </a:txBody>
                  <a:tcPr/>
                </a:tc>
                <a:tc>
                  <a:txBody>
                    <a:bodyPr/>
                    <a:lstStyle/>
                    <a:p>
                      <a:pPr algn="ctr"/>
                      <a:r>
                        <a:rPr lang="en-GB" b="1">
                          <a:solidFill>
                            <a:srgbClr val="2D2767"/>
                          </a:solidFill>
                        </a:rPr>
                        <a:t>21%</a:t>
                      </a:r>
                    </a:p>
                  </a:txBody>
                  <a:tcPr/>
                </a:tc>
                <a:extLst>
                  <a:ext uri="{0D108BD9-81ED-4DB2-BD59-A6C34878D82A}">
                    <a16:rowId xmlns:a16="http://schemas.microsoft.com/office/drawing/2014/main" val="2822164037"/>
                  </a:ext>
                </a:extLst>
              </a:tr>
              <a:tr h="358215">
                <a:tc>
                  <a:txBody>
                    <a:bodyPr/>
                    <a:lstStyle/>
                    <a:p>
                      <a:r>
                        <a:rPr lang="en-GB" b="1">
                          <a:solidFill>
                            <a:srgbClr val="002060"/>
                          </a:solidFill>
                        </a:rPr>
                        <a:t>REDUCED</a:t>
                      </a:r>
                      <a:r>
                        <a:rPr lang="en-GB" b="1" baseline="0">
                          <a:solidFill>
                            <a:srgbClr val="002060"/>
                          </a:solidFill>
                        </a:rPr>
                        <a:t> RATE</a:t>
                      </a:r>
                      <a:endParaRPr lang="en-GB" b="1">
                        <a:solidFill>
                          <a:srgbClr val="002060"/>
                        </a:solidFill>
                      </a:endParaRPr>
                    </a:p>
                  </a:txBody>
                  <a:tcPr/>
                </a:tc>
                <a:tc>
                  <a:txBody>
                    <a:bodyPr/>
                    <a:lstStyle/>
                    <a:p>
                      <a:pPr algn="ctr"/>
                      <a:r>
                        <a:rPr lang="en-GB" b="1">
                          <a:solidFill>
                            <a:srgbClr val="2D2767"/>
                          </a:solidFill>
                        </a:rPr>
                        <a:t>12%</a:t>
                      </a:r>
                    </a:p>
                  </a:txBody>
                  <a:tcPr/>
                </a:tc>
                <a:extLst>
                  <a:ext uri="{0D108BD9-81ED-4DB2-BD59-A6C34878D82A}">
                    <a16:rowId xmlns:a16="http://schemas.microsoft.com/office/drawing/2014/main" val="1436641891"/>
                  </a:ext>
                </a:extLst>
              </a:tr>
              <a:tr h="358215">
                <a:tc>
                  <a:txBody>
                    <a:bodyPr/>
                    <a:lstStyle/>
                    <a:p>
                      <a:r>
                        <a:rPr lang="en-GB" b="1">
                          <a:solidFill>
                            <a:srgbClr val="002060"/>
                          </a:solidFill>
                        </a:rPr>
                        <a:t>SECOND</a:t>
                      </a:r>
                      <a:r>
                        <a:rPr lang="en-GB" b="1" baseline="0">
                          <a:solidFill>
                            <a:srgbClr val="002060"/>
                          </a:solidFill>
                        </a:rPr>
                        <a:t> REDUCED RATE</a:t>
                      </a:r>
                      <a:endParaRPr lang="en-GB" b="1">
                        <a:solidFill>
                          <a:srgbClr val="002060"/>
                        </a:solidFill>
                      </a:endParaRPr>
                    </a:p>
                  </a:txBody>
                  <a:tcPr/>
                </a:tc>
                <a:tc>
                  <a:txBody>
                    <a:bodyPr/>
                    <a:lstStyle/>
                    <a:p>
                      <a:pPr algn="ctr"/>
                      <a:r>
                        <a:rPr lang="en-GB" b="1">
                          <a:solidFill>
                            <a:srgbClr val="2D2767"/>
                          </a:solidFill>
                        </a:rPr>
                        <a:t>6%</a:t>
                      </a:r>
                    </a:p>
                  </a:txBody>
                  <a:tcPr/>
                </a:tc>
                <a:extLst>
                  <a:ext uri="{0D108BD9-81ED-4DB2-BD59-A6C34878D82A}">
                    <a16:rowId xmlns:a16="http://schemas.microsoft.com/office/drawing/2014/main" val="10003"/>
                  </a:ext>
                </a:extLst>
              </a:tr>
              <a:tr h="3003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a:solidFill>
                            <a:srgbClr val="002060"/>
                          </a:solidFill>
                        </a:rPr>
                        <a:t>ZERO RATE</a:t>
                      </a:r>
                    </a:p>
                  </a:txBody>
                  <a:tcPr/>
                </a:tc>
                <a:tc>
                  <a:txBody>
                    <a:bodyPr/>
                    <a:lstStyle/>
                    <a:p>
                      <a:pPr lvl="0" algn="ctr">
                        <a:buNone/>
                      </a:pPr>
                      <a:r>
                        <a:rPr lang="en-GB" sz="1400" b="1" i="0" u="none" strike="noStrike" noProof="0">
                          <a:solidFill>
                            <a:srgbClr val="2D2767"/>
                          </a:solidFill>
                          <a:latin typeface="Arial"/>
                        </a:rPr>
                        <a:t>0%</a:t>
                      </a:r>
                      <a:endParaRPr lang="en-GB" b="1">
                        <a:solidFill>
                          <a:srgbClr val="2D2767"/>
                        </a:solidFill>
                      </a:endParaRPr>
                    </a:p>
                  </a:txBody>
                  <a:tcPr/>
                </a:tc>
                <a:extLst>
                  <a:ext uri="{0D108BD9-81ED-4DB2-BD59-A6C34878D82A}">
                    <a16:rowId xmlns:a16="http://schemas.microsoft.com/office/drawing/2014/main" val="3064374931"/>
                  </a:ext>
                </a:extLst>
              </a:tr>
            </a:tbl>
          </a:graphicData>
        </a:graphic>
      </p:graphicFrame>
      <p:sp>
        <p:nvSpPr>
          <p:cNvPr id="11" name="TextBox 10">
            <a:extLst>
              <a:ext uri="{FF2B5EF4-FFF2-40B4-BE49-F238E27FC236}">
                <a16:creationId xmlns:a16="http://schemas.microsoft.com/office/drawing/2014/main" id="{5D386A42-8112-40C6-B4FB-C11B4799F230}"/>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32946452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731901" cy="5770770"/>
          </a:xfrm>
          <a:prstGeom prst="rect">
            <a:avLst/>
          </a:prstGeom>
          <a:noFill/>
          <a:ln>
            <a:noFill/>
          </a:ln>
        </p:spPr>
        <p:txBody>
          <a:bodyPr spcFirstLastPara="1" wrap="square" lIns="91425" tIns="45700" rIns="91425" bIns="45700" anchor="t" anchorCtr="0">
            <a:spAutoFit/>
          </a:bodyPr>
          <a:lstStyle/>
          <a:p>
            <a:pPr>
              <a:spcAft>
                <a:spcPts val="600"/>
              </a:spcAft>
            </a:pPr>
            <a:r>
              <a:rPr lang="en-GB" sz="2000" b="1" dirty="0">
                <a:solidFill>
                  <a:schemeClr val="accent1">
                    <a:lumMod val="50000"/>
                  </a:schemeClr>
                </a:solidFill>
              </a:rPr>
              <a:t>IF YOU ARE A GB BUSINESS CLAIMING VAT REFUNDS VIA THE 13</a:t>
            </a:r>
            <a:r>
              <a:rPr lang="en-GB" sz="2000" b="1" baseline="30000" dirty="0">
                <a:solidFill>
                  <a:schemeClr val="accent1">
                    <a:lumMod val="50000"/>
                  </a:schemeClr>
                </a:solidFill>
              </a:rPr>
              <a:t>TH</a:t>
            </a:r>
            <a:r>
              <a:rPr lang="en-GB" sz="2000" b="1" dirty="0">
                <a:solidFill>
                  <a:schemeClr val="accent1">
                    <a:lumMod val="50000"/>
                  </a:schemeClr>
                </a:solidFill>
              </a:rPr>
              <a:t> DIRECTIVE PROCEDURE IN BELGIUM DURING THE REFUND PERIOD, YOU MUST MEET THE FOLLOWING CONDITIONS:</a:t>
            </a:r>
          </a:p>
          <a:p>
            <a:pPr marL="342900" indent="-342900">
              <a:spcAft>
                <a:spcPts val="600"/>
              </a:spcAft>
              <a:buFont typeface="Arial" panose="020B0604020202020204" pitchFamily="34" charset="0"/>
              <a:buChar char="•"/>
            </a:pPr>
            <a:r>
              <a:rPr lang="en-GB" sz="2000" dirty="0">
                <a:solidFill>
                  <a:schemeClr val="accent1">
                    <a:lumMod val="50000"/>
                  </a:schemeClr>
                </a:solidFill>
              </a:rPr>
              <a:t>you are VAT registered in the UK;</a:t>
            </a:r>
          </a:p>
          <a:p>
            <a:pPr marL="342900" indent="-342900">
              <a:spcAft>
                <a:spcPts val="600"/>
              </a:spcAft>
              <a:buFont typeface="Arial" panose="020B0604020202020204" pitchFamily="34" charset="0"/>
              <a:buChar char="•"/>
            </a:pPr>
            <a:r>
              <a:rPr lang="en-GB" sz="2000" dirty="0">
                <a:solidFill>
                  <a:schemeClr val="accent1">
                    <a:lumMod val="50000"/>
                  </a:schemeClr>
                </a:solidFill>
              </a:rPr>
              <a:t>you are charged VAT on business activities in Belgium;</a:t>
            </a:r>
          </a:p>
          <a:p>
            <a:pPr marL="342900" indent="-342900">
              <a:spcAft>
                <a:spcPts val="600"/>
              </a:spcAft>
              <a:buFont typeface="Arial" panose="020B0604020202020204" pitchFamily="34" charset="0"/>
              <a:buChar char="•"/>
            </a:pPr>
            <a:r>
              <a:rPr lang="en-GB" sz="2000" dirty="0">
                <a:solidFill>
                  <a:schemeClr val="accent1">
                    <a:lumMod val="50000"/>
                  </a:schemeClr>
                </a:solidFill>
              </a:rPr>
              <a:t>you have neither headquarters nor management in Belgium or other EU Member States;</a:t>
            </a:r>
          </a:p>
          <a:p>
            <a:pPr marL="342900" indent="-342900">
              <a:spcAft>
                <a:spcPts val="600"/>
              </a:spcAft>
              <a:buFont typeface="Arial" panose="020B0604020202020204" pitchFamily="34" charset="0"/>
              <a:buChar char="•"/>
            </a:pPr>
            <a:r>
              <a:rPr lang="en-GB" sz="2000" dirty="0">
                <a:solidFill>
                  <a:schemeClr val="accent1">
                    <a:lumMod val="50000"/>
                  </a:schemeClr>
                </a:solidFill>
              </a:rPr>
              <a:t>you must not be registered, liable or eligible to be registered in Belgium for VAT purposes;</a:t>
            </a:r>
          </a:p>
          <a:p>
            <a:pPr marL="342900" indent="-342900">
              <a:spcAft>
                <a:spcPts val="600"/>
              </a:spcAft>
              <a:buFont typeface="Arial" panose="020B0604020202020204" pitchFamily="34" charset="0"/>
              <a:buChar char="•"/>
            </a:pPr>
            <a:r>
              <a:rPr lang="en-GB" sz="2000" dirty="0">
                <a:solidFill>
                  <a:schemeClr val="accent1">
                    <a:lumMod val="50000"/>
                  </a:schemeClr>
                </a:solidFill>
              </a:rPr>
              <a:t>you must not have any fixed establishment, seat of economic activity, place of business or other residence in Belgium or other EU Member States; and</a:t>
            </a:r>
          </a:p>
          <a:p>
            <a:pPr marL="342900" indent="-342900">
              <a:spcAft>
                <a:spcPts val="600"/>
              </a:spcAft>
              <a:buFont typeface="Arial" panose="020B0604020202020204" pitchFamily="34" charset="0"/>
              <a:buChar char="•"/>
            </a:pPr>
            <a:r>
              <a:rPr lang="en-GB" sz="2000" dirty="0">
                <a:solidFill>
                  <a:schemeClr val="accent1">
                    <a:lumMod val="50000"/>
                  </a:schemeClr>
                </a:solidFill>
              </a:rPr>
              <a:t>you have not supplied any goods or services in Belgium other than:</a:t>
            </a:r>
          </a:p>
          <a:p>
            <a:pPr lvl="2">
              <a:spcAft>
                <a:spcPts val="600"/>
              </a:spcAft>
            </a:pPr>
            <a:r>
              <a:rPr lang="en-GB" sz="2000" dirty="0">
                <a:solidFill>
                  <a:schemeClr val="accent1">
                    <a:lumMod val="50000"/>
                  </a:schemeClr>
                </a:solidFill>
              </a:rPr>
              <a:t>	- transport services, </a:t>
            </a:r>
          </a:p>
          <a:p>
            <a:pPr>
              <a:spcAft>
                <a:spcPts val="600"/>
              </a:spcAft>
            </a:pPr>
            <a:r>
              <a:rPr lang="en-GB" sz="2000" dirty="0">
                <a:solidFill>
                  <a:schemeClr val="accent1">
                    <a:lumMod val="50000"/>
                  </a:schemeClr>
                </a:solidFill>
              </a:rPr>
              <a:t>	- supplies where the customer or purchaser must account for VAT.</a:t>
            </a:r>
          </a:p>
          <a:p>
            <a:pPr marL="342900" indent="-342900">
              <a:buChar char="•"/>
            </a:pPr>
            <a:r>
              <a:rPr lang="en-GB" sz="2000" dirty="0">
                <a:solidFill>
                  <a:schemeClr val="accent1">
                    <a:lumMod val="50000"/>
                  </a:schemeClr>
                </a:solidFill>
              </a:rPr>
              <a:t>Further information can be found here: </a:t>
            </a:r>
            <a:r>
              <a:rPr lang="en-GB" sz="2000" dirty="0">
                <a:hlinkClick r:id="rId3"/>
              </a:rPr>
              <a:t>Brexit - VAT refund claim | FOD </a:t>
            </a:r>
            <a:r>
              <a:rPr lang="en-GB" sz="2000" dirty="0" err="1">
                <a:hlinkClick r:id="rId3"/>
              </a:rPr>
              <a:t>Financiën</a:t>
            </a:r>
            <a:r>
              <a:rPr lang="en-GB" sz="2000" dirty="0">
                <a:hlinkClick r:id="rId3"/>
              </a:rPr>
              <a:t> (belgium.be)</a:t>
            </a:r>
            <a:endParaRPr lang="en-GB" sz="2000" dirty="0"/>
          </a:p>
          <a:p>
            <a:pPr marL="342900" indent="-342900">
              <a:buChar char="•"/>
            </a:pPr>
            <a:endParaRPr lang="en-GB" sz="2000" u="sng" dirty="0"/>
          </a:p>
          <a:p>
            <a:endParaRPr lang="en-GB" sz="2000" dirty="0"/>
          </a:p>
          <a:p>
            <a:pPr>
              <a:spcAft>
                <a:spcPts val="600"/>
              </a:spcAft>
            </a:pPr>
            <a:endParaRPr lang="en-GB" dirty="0">
              <a:solidFill>
                <a:schemeClr val="accent1">
                  <a:lumMod val="50000"/>
                </a:schemeClr>
              </a:solidFill>
            </a:endParaRPr>
          </a:p>
          <a:p>
            <a:pPr>
              <a:spcAft>
                <a:spcPts val="600"/>
              </a:spcAft>
            </a:pPr>
            <a:endParaRPr lang="en-GB" sz="2000" dirty="0">
              <a:solidFill>
                <a:schemeClr val="accent1"/>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6788291" cy="508800"/>
          </a:xfrm>
          <a:prstGeom prst="rect">
            <a:avLst/>
          </a:prstGeom>
          <a:noFill/>
          <a:ln>
            <a:noFill/>
          </a:ln>
        </p:spPr>
        <p:txBody>
          <a:bodyPr spcFirstLastPara="1" wrap="square" lIns="91425" tIns="91425" rIns="91425" bIns="91425" anchor="ctr" anchorCtr="0">
            <a:noAutofit/>
          </a:bodyPr>
          <a:lstStyle/>
          <a:p>
            <a:pPr lvl="0">
              <a:buSzPts val="2200"/>
            </a:pPr>
            <a:r>
              <a:rPr lang="en-GB" sz="1100" b="1">
                <a:solidFill>
                  <a:srgbClr val="FF003B"/>
                </a:solidFill>
                <a:highlight>
                  <a:srgbClr val="FF003B"/>
                </a:highlight>
              </a:rPr>
              <a:t>i</a:t>
            </a:r>
            <a:r>
              <a:rPr lang="en-GB" sz="2400" b="1">
                <a:solidFill>
                  <a:schemeClr val="bg1"/>
                </a:solidFill>
                <a:highlight>
                  <a:srgbClr val="FF003B"/>
                </a:highlight>
                <a:ea typeface="+mj-lt"/>
                <a:cs typeface="+mj-lt"/>
              </a:rPr>
              <a:t>2.3 VAT REFUNDS – </a:t>
            </a:r>
            <a:r>
              <a:rPr lang="en-GB" sz="2400" b="1" err="1">
                <a:solidFill>
                  <a:schemeClr val="bg1"/>
                </a:solidFill>
                <a:highlight>
                  <a:srgbClr val="FF003B"/>
                </a:highlight>
                <a:ea typeface="+mj-lt"/>
                <a:cs typeface="+mj-lt"/>
              </a:rPr>
              <a:t>BELGIUM</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9F6CF45E-CD00-4970-9D63-23EC066F3217}"/>
              </a:ext>
            </a:extLst>
          </p:cNvPr>
          <p:cNvSpPr txBox="1"/>
          <p:nvPr/>
        </p:nvSpPr>
        <p:spPr>
          <a:xfrm>
            <a:off x="11261124" y="304800"/>
            <a:ext cx="691979" cy="307777"/>
          </a:xfrm>
          <a:prstGeom prst="rect">
            <a:avLst/>
          </a:prstGeom>
          <a:noFill/>
        </p:spPr>
        <p:txBody>
          <a:bodyPr wrap="square" rtlCol="0">
            <a:spAutoFit/>
          </a:bodyPr>
          <a:lstStyle/>
          <a:p>
            <a:r>
              <a:rPr lang="en-GB"/>
              <a:t>20</a:t>
            </a:r>
          </a:p>
        </p:txBody>
      </p:sp>
      <p:sp>
        <p:nvSpPr>
          <p:cNvPr id="9" name="TextBox 8">
            <a:extLst>
              <a:ext uri="{FF2B5EF4-FFF2-40B4-BE49-F238E27FC236}">
                <a16:creationId xmlns:a16="http://schemas.microsoft.com/office/drawing/2014/main" id="{0575C162-01BC-4249-B49B-3C0B1F64023A}"/>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46033594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314712"/>
            <a:ext cx="11494805" cy="6318612"/>
          </a:xfrm>
          <a:prstGeom prst="rect">
            <a:avLst/>
          </a:prstGeom>
          <a:noFill/>
          <a:ln>
            <a:noFill/>
          </a:ln>
        </p:spPr>
        <p:txBody>
          <a:bodyPr spcFirstLastPara="1" wrap="square" lIns="91425" tIns="45700" rIns="91425" bIns="45700" anchor="t" anchorCtr="0">
            <a:spAutoFit/>
          </a:bodyPr>
          <a:lstStyle/>
          <a:p>
            <a:pPr marL="285750" indent="-285750" algn="just">
              <a:lnSpc>
                <a:spcPct val="170000"/>
              </a:lnSpc>
              <a:buFont typeface="Arial" panose="020B0604020202020204" pitchFamily="34" charset="0"/>
              <a:buChar char="•"/>
            </a:pPr>
            <a:r>
              <a:rPr lang="en-GB" sz="1700" b="1" dirty="0">
                <a:solidFill>
                  <a:schemeClr val="accent1">
                    <a:lumMod val="50000"/>
                  </a:schemeClr>
                </a:solidFill>
              </a:rPr>
              <a:t>The Government of the United Kingdom of Great Britain and Northern Ireland ('UK Government') is responsible for UK VAT.</a:t>
            </a:r>
            <a:endParaRPr lang="en-US" dirty="0">
              <a:solidFill>
                <a:schemeClr val="accent1">
                  <a:lumMod val="50000"/>
                </a:schemeClr>
              </a:solidFill>
            </a:endParaRPr>
          </a:p>
          <a:p>
            <a:pPr marL="285750" indent="-285750" algn="just">
              <a:lnSpc>
                <a:spcPct val="170000"/>
              </a:lnSpc>
              <a:buFont typeface="Arial" panose="020B0604020202020204" pitchFamily="34" charset="0"/>
              <a:buChar char="•"/>
            </a:pPr>
            <a:r>
              <a:rPr lang="en-GB" sz="1700" b="1" dirty="0">
                <a:solidFill>
                  <a:srgbClr val="002060"/>
                </a:solidFill>
              </a:rPr>
              <a:t>The UK Government is not responsible for providing guidance in relation to the taxes and duties imposed by other countries and territories. </a:t>
            </a:r>
          </a:p>
          <a:p>
            <a:pPr marL="285750" indent="-285750" algn="just">
              <a:lnSpc>
                <a:spcPct val="170000"/>
              </a:lnSpc>
              <a:buFont typeface="Arial" panose="020B0604020202020204" pitchFamily="34" charset="0"/>
              <a:buChar char="•"/>
            </a:pPr>
            <a:r>
              <a:rPr lang="en-GB" sz="1700" b="1" dirty="0">
                <a:solidFill>
                  <a:schemeClr val="accent1">
                    <a:lumMod val="50000"/>
                  </a:schemeClr>
                </a:solidFill>
              </a:rPr>
              <a:t>The UK Government has identified and signposted to information hosted by the EU Commission and/or EU Member States in this slide pack. This may be useful to businesses established in Great Britain exporting to the EU, and may facilitate more informed conversations with tax experts should businesses choose to pursue this.</a:t>
            </a:r>
          </a:p>
          <a:p>
            <a:pPr marL="285750" indent="-285750" algn="just">
              <a:lnSpc>
                <a:spcPct val="170000"/>
              </a:lnSpc>
              <a:buFont typeface="Arial" panose="020B0604020202020204" pitchFamily="34" charset="0"/>
              <a:buChar char="•"/>
            </a:pPr>
            <a:r>
              <a:rPr lang="en-GB" sz="1700" b="1" dirty="0">
                <a:solidFill>
                  <a:schemeClr val="accent1">
                    <a:lumMod val="50000"/>
                  </a:schemeClr>
                </a:solidFill>
              </a:rPr>
              <a:t>The UK Government is not liable for the quality, content, or accuracy of the information hosted by other countries and organisations. </a:t>
            </a:r>
          </a:p>
          <a:p>
            <a:pPr marL="285750" indent="-285750" algn="just">
              <a:lnSpc>
                <a:spcPct val="170000"/>
              </a:lnSpc>
              <a:buFont typeface="Arial" panose="020B0604020202020204" pitchFamily="34" charset="0"/>
              <a:buChar char="•"/>
            </a:pPr>
            <a:r>
              <a:rPr lang="en-GB" sz="1700" b="1" dirty="0">
                <a:solidFill>
                  <a:schemeClr val="accent1">
                    <a:lumMod val="50000"/>
                  </a:schemeClr>
                </a:solidFill>
              </a:rPr>
              <a:t>The information contained within this communication is correct as of August 2021. You must check to ensure that the information presented is still valid after this date.</a:t>
            </a:r>
          </a:p>
          <a:p>
            <a:pPr>
              <a:lnSpc>
                <a:spcPct val="170000"/>
              </a:lnSpc>
            </a:pPr>
            <a:endParaRPr lang="en-GB" sz="2000" b="1" dirty="0">
              <a:solidFill>
                <a:schemeClr val="accent1">
                  <a:lumMod val="50000"/>
                </a:schemeClr>
              </a:solidFill>
            </a:endParaRPr>
          </a:p>
          <a:p>
            <a:pPr>
              <a:lnSpc>
                <a:spcPct val="170000"/>
              </a:lnSpc>
            </a:pP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50" y="699800"/>
            <a:ext cx="2388414" cy="508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200"/>
              <a:buFont typeface="Arial"/>
              <a:buNone/>
            </a:pPr>
            <a:r>
              <a:rPr lang="en-GB" sz="1100" b="1" i="0" u="none" strike="noStrike" cap="none" err="1">
                <a:solidFill>
                  <a:srgbClr val="FF003B"/>
                </a:solidFill>
                <a:highlight>
                  <a:srgbClr val="FF003B"/>
                </a:highlight>
                <a:latin typeface="Arial"/>
                <a:ea typeface="Arial"/>
                <a:cs typeface="Arial"/>
                <a:sym typeface="Arial"/>
              </a:rPr>
              <a:t>i</a:t>
            </a:r>
            <a:r>
              <a:rPr lang="en-GB" sz="2400" b="1" i="0" u="none" strike="noStrike" cap="none" err="1">
                <a:solidFill>
                  <a:srgbClr val="FFFFFF"/>
                </a:solidFill>
                <a:highlight>
                  <a:srgbClr val="FF003B"/>
                </a:highlight>
                <a:latin typeface="Arial"/>
                <a:ea typeface="Arial"/>
                <a:cs typeface="Arial"/>
                <a:sym typeface="Arial"/>
              </a:rPr>
              <a:t>DISCLAIMER</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2</a:t>
            </a:r>
          </a:p>
        </p:txBody>
      </p:sp>
      <p:sp>
        <p:nvSpPr>
          <p:cNvPr id="8" name="TextBox 7">
            <a:extLst>
              <a:ext uri="{FF2B5EF4-FFF2-40B4-BE49-F238E27FC236}">
                <a16:creationId xmlns:a16="http://schemas.microsoft.com/office/drawing/2014/main" id="{E78BC335-2D81-4F2E-BEB5-A80BF69B64D8}"/>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202636575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424035" y="1267467"/>
            <a:ext cx="11665757" cy="5067501"/>
          </a:xfrm>
          <a:prstGeom prst="rect">
            <a:avLst/>
          </a:prstGeom>
          <a:noFill/>
          <a:ln>
            <a:noFill/>
          </a:ln>
        </p:spPr>
        <p:txBody>
          <a:bodyPr spcFirstLastPara="1" wrap="square" lIns="91425" tIns="45700" rIns="91425" bIns="45700" anchor="t" anchorCtr="0">
            <a:spAutoFit/>
          </a:bodyPr>
          <a:lstStyle/>
          <a:p>
            <a:r>
              <a:rPr lang="en-GB" sz="2000" b="1" dirty="0">
                <a:solidFill>
                  <a:schemeClr val="accent1">
                    <a:lumMod val="50000"/>
                  </a:schemeClr>
                </a:solidFill>
              </a:rPr>
              <a:t>HOW DO I SUBMIT A VAT REFUND IN BELGIUM?</a:t>
            </a:r>
            <a:endParaRPr lang="en-GB" sz="2000" dirty="0">
              <a:solidFill>
                <a:schemeClr val="accent1">
                  <a:lumMod val="50000"/>
                </a:schemeClr>
              </a:solidFill>
            </a:endParaRPr>
          </a:p>
          <a:p>
            <a:pPr marL="365125" lvl="1" indent="-365125">
              <a:buFont typeface="Arial" panose="020B0604020202020204" pitchFamily="34" charset="0"/>
              <a:buChar char="•"/>
            </a:pPr>
            <a:r>
              <a:rPr lang="en-GB" sz="1700" dirty="0">
                <a:solidFill>
                  <a:schemeClr val="accent1">
                    <a:lumMod val="50000"/>
                  </a:schemeClr>
                </a:solidFill>
              </a:rPr>
              <a:t>Complete application form 803, which can be found here: </a:t>
            </a:r>
          </a:p>
          <a:p>
            <a:pPr marL="359410" lvl="1"/>
            <a:r>
              <a:rPr lang="en-GB" sz="1700" dirty="0">
                <a:hlinkClick r:id="rId3"/>
              </a:rPr>
              <a:t>https://eservices.minfin.fgov.be/myminfin-rest/finform/pdf/3259</a:t>
            </a:r>
            <a:r>
              <a:rPr lang="fr-FR" sz="1700" dirty="0">
                <a:solidFill>
                  <a:schemeClr val="accent1">
                    <a:lumMod val="50000"/>
                  </a:schemeClr>
                </a:solidFill>
              </a:rPr>
              <a:t>  </a:t>
            </a:r>
          </a:p>
          <a:p>
            <a:pPr lvl="1"/>
            <a:r>
              <a:rPr lang="fr-FR" sz="1700" dirty="0">
                <a:solidFill>
                  <a:schemeClr val="accent1">
                    <a:lumMod val="50000"/>
                  </a:schemeClr>
                </a:solidFill>
              </a:rPr>
              <a:t>   </a:t>
            </a:r>
          </a:p>
          <a:p>
            <a:pPr marL="365125" indent="-365125">
              <a:buFont typeface="Arial" panose="020B0604020202020204" pitchFamily="34" charset="0"/>
              <a:buChar char="•"/>
            </a:pPr>
            <a:r>
              <a:rPr lang="fr-FR" sz="1700" dirty="0">
                <a:solidFill>
                  <a:schemeClr val="accent1">
                    <a:lumMod val="50000"/>
                  </a:schemeClr>
                </a:solidFill>
              </a:rPr>
              <a:t>The application must </a:t>
            </a:r>
            <a:r>
              <a:rPr lang="fr-FR" sz="1700" dirty="0" err="1">
                <a:solidFill>
                  <a:schemeClr val="accent1">
                    <a:lumMod val="50000"/>
                  </a:schemeClr>
                </a:solidFill>
              </a:rPr>
              <a:t>be</a:t>
            </a:r>
            <a:r>
              <a:rPr lang="fr-FR" sz="1700" dirty="0">
                <a:solidFill>
                  <a:schemeClr val="accent1">
                    <a:lumMod val="50000"/>
                  </a:schemeClr>
                </a:solidFill>
              </a:rPr>
              <a:t> made </a:t>
            </a:r>
            <a:r>
              <a:rPr lang="fr-FR" sz="1700" dirty="0" err="1">
                <a:solidFill>
                  <a:schemeClr val="accent1">
                    <a:lumMod val="50000"/>
                  </a:schemeClr>
                </a:solidFill>
              </a:rPr>
              <a:t>annually</a:t>
            </a:r>
            <a:r>
              <a:rPr lang="fr-FR" sz="1700" dirty="0">
                <a:solidFill>
                  <a:schemeClr val="accent1">
                    <a:lumMod val="50000"/>
                  </a:schemeClr>
                </a:solidFill>
              </a:rPr>
              <a:t> by 30 </a:t>
            </a:r>
            <a:r>
              <a:rPr lang="fr-FR" sz="1700" dirty="0" err="1">
                <a:solidFill>
                  <a:schemeClr val="accent1">
                    <a:lumMod val="50000"/>
                  </a:schemeClr>
                </a:solidFill>
              </a:rPr>
              <a:t>September</a:t>
            </a:r>
            <a:r>
              <a:rPr lang="fr-FR" sz="1700" dirty="0">
                <a:solidFill>
                  <a:schemeClr val="accent1">
                    <a:lumMod val="50000"/>
                  </a:schemeClr>
                </a:solidFill>
              </a:rPr>
              <a:t> of the </a:t>
            </a:r>
            <a:r>
              <a:rPr lang="fr-FR" sz="1700" dirty="0" err="1">
                <a:solidFill>
                  <a:schemeClr val="accent1">
                    <a:lumMod val="50000"/>
                  </a:schemeClr>
                </a:solidFill>
              </a:rPr>
              <a:t>year</a:t>
            </a:r>
            <a:r>
              <a:rPr lang="fr-FR" sz="1700" dirty="0">
                <a:solidFill>
                  <a:schemeClr val="accent1">
                    <a:lumMod val="50000"/>
                  </a:schemeClr>
                </a:solidFill>
              </a:rPr>
              <a:t> </a:t>
            </a:r>
            <a:r>
              <a:rPr lang="fr-FR" sz="1700" dirty="0" err="1">
                <a:solidFill>
                  <a:schemeClr val="accent1">
                    <a:lumMod val="50000"/>
                  </a:schemeClr>
                </a:solidFill>
              </a:rPr>
              <a:t>following</a:t>
            </a:r>
            <a:r>
              <a:rPr lang="fr-FR" sz="1700" dirty="0">
                <a:solidFill>
                  <a:schemeClr val="accent1">
                    <a:lumMod val="50000"/>
                  </a:schemeClr>
                </a:solidFill>
              </a:rPr>
              <a:t> the </a:t>
            </a:r>
            <a:r>
              <a:rPr lang="fr-FR" sz="1700" dirty="0" err="1">
                <a:solidFill>
                  <a:schemeClr val="accent1">
                    <a:lumMod val="50000"/>
                  </a:schemeClr>
                </a:solidFill>
              </a:rPr>
              <a:t>year</a:t>
            </a:r>
            <a:r>
              <a:rPr lang="fr-FR" sz="1700" dirty="0">
                <a:solidFill>
                  <a:schemeClr val="accent1">
                    <a:lumMod val="50000"/>
                  </a:schemeClr>
                </a:solidFill>
              </a:rPr>
              <a:t> of </a:t>
            </a:r>
            <a:r>
              <a:rPr lang="fr-FR" sz="1700" dirty="0" err="1">
                <a:solidFill>
                  <a:schemeClr val="accent1">
                    <a:lumMod val="50000"/>
                  </a:schemeClr>
                </a:solidFill>
              </a:rPr>
              <a:t>expenditure</a:t>
            </a:r>
            <a:r>
              <a:rPr lang="fr-FR" sz="1700" dirty="0">
                <a:solidFill>
                  <a:schemeClr val="accent1">
                    <a:lumMod val="50000"/>
                  </a:schemeClr>
                </a:solidFill>
              </a:rPr>
              <a:t>. </a:t>
            </a:r>
          </a:p>
          <a:p>
            <a:pPr marL="365125" indent="-365125">
              <a:buFont typeface="Arial" panose="020B0604020202020204" pitchFamily="34" charset="0"/>
              <a:buChar char="•"/>
            </a:pPr>
            <a:endParaRPr lang="en-GB" sz="1700" dirty="0">
              <a:solidFill>
                <a:schemeClr val="accent1">
                  <a:lumMod val="50000"/>
                </a:schemeClr>
              </a:solidFill>
            </a:endParaRPr>
          </a:p>
          <a:p>
            <a:pPr marL="365125" indent="-365125">
              <a:buFont typeface="Arial" panose="020B0604020202020204" pitchFamily="34" charset="0"/>
              <a:buChar char="•"/>
            </a:pPr>
            <a:r>
              <a:rPr lang="en-GB" sz="1700" dirty="0">
                <a:solidFill>
                  <a:schemeClr val="accent1">
                    <a:lumMod val="50000"/>
                  </a:schemeClr>
                </a:solidFill>
              </a:rPr>
              <a:t>Further information can be found here:</a:t>
            </a:r>
            <a:endParaRPr lang="en-GB" dirty="0">
              <a:solidFill>
                <a:schemeClr val="accent1">
                  <a:lumMod val="50000"/>
                </a:schemeClr>
              </a:solidFill>
            </a:endParaRPr>
          </a:p>
          <a:p>
            <a:pPr marL="359410"/>
            <a:r>
              <a:rPr lang="en-GB" sz="1700" dirty="0">
                <a:hlinkClick r:id="rId4"/>
              </a:rPr>
              <a:t>https://finance.belgium.be/en/enterprises/vat/international/foreign-vat-refunds</a:t>
            </a:r>
            <a:r>
              <a:rPr lang="en-GB" sz="1700" dirty="0"/>
              <a:t>, or </a:t>
            </a:r>
            <a:r>
              <a:rPr lang="en-GB" sz="1700" dirty="0">
                <a:hlinkClick r:id="rId5"/>
              </a:rPr>
              <a:t>https://finance.belgium.be/en/enterprises/vat/international/brexit#q5</a:t>
            </a:r>
            <a:endParaRPr lang="en-GB" sz="1700" dirty="0"/>
          </a:p>
          <a:p>
            <a:pPr marL="359410" fontAlgn="base"/>
            <a:endParaRPr lang="en-GB" sz="1550" dirty="0"/>
          </a:p>
          <a:p>
            <a:pPr marL="365125" indent="-365125">
              <a:buFont typeface="Arial,Sans-Serif"/>
              <a:buChar char="•"/>
            </a:pPr>
            <a:r>
              <a:rPr lang="en-GB" sz="1600" dirty="0">
                <a:solidFill>
                  <a:schemeClr val="accent1">
                    <a:lumMod val="50000"/>
                  </a:schemeClr>
                </a:solidFill>
              </a:rPr>
              <a:t>You must send your completed application with the required documents to the Belgian Tax Authority at the following address (address correct in August 2021):</a:t>
            </a:r>
          </a:p>
          <a:p>
            <a:endParaRPr lang="en-GB" sz="1600" dirty="0">
              <a:solidFill>
                <a:schemeClr val="accent1">
                  <a:lumMod val="50000"/>
                </a:schemeClr>
              </a:solidFill>
            </a:endParaRPr>
          </a:p>
          <a:p>
            <a:pPr marL="365125" indent="-365125"/>
            <a:r>
              <a:rPr lang="fr-FR" sz="1600" b="1" dirty="0">
                <a:solidFill>
                  <a:schemeClr val="accent1">
                    <a:lumMod val="50000"/>
                  </a:schemeClr>
                </a:solidFill>
              </a:rPr>
              <a:t>     </a:t>
            </a:r>
            <a:r>
              <a:rPr lang="fr-FR" sz="1600" dirty="0">
                <a:solidFill>
                  <a:schemeClr val="accent1">
                    <a:lumMod val="50000"/>
                  </a:schemeClr>
                </a:solidFill>
              </a:rPr>
              <a:t> SME Centre – </a:t>
            </a:r>
            <a:r>
              <a:rPr lang="fr-FR" sz="1600" dirty="0" err="1">
                <a:solidFill>
                  <a:schemeClr val="accent1">
                    <a:lumMod val="50000"/>
                  </a:schemeClr>
                </a:solidFill>
              </a:rPr>
              <a:t>Specific</a:t>
            </a:r>
            <a:r>
              <a:rPr lang="fr-FR" sz="1600" dirty="0">
                <a:solidFill>
                  <a:schemeClr val="accent1">
                    <a:lumMod val="50000"/>
                  </a:schemeClr>
                </a:solidFill>
              </a:rPr>
              <a:t> </a:t>
            </a:r>
            <a:r>
              <a:rPr lang="fr-FR" sz="1600" dirty="0" err="1">
                <a:solidFill>
                  <a:schemeClr val="accent1">
                    <a:lumMod val="50000"/>
                  </a:schemeClr>
                </a:solidFill>
              </a:rPr>
              <a:t>Matters</a:t>
            </a:r>
            <a:r>
              <a:rPr lang="fr-FR" sz="1600" dirty="0">
                <a:solidFill>
                  <a:schemeClr val="accent1">
                    <a:lumMod val="50000"/>
                  </a:schemeClr>
                </a:solidFill>
              </a:rPr>
              <a:t> – </a:t>
            </a:r>
          </a:p>
          <a:p>
            <a:pPr marL="365125" indent="-365125"/>
            <a:r>
              <a:rPr lang="fr-FR" sz="1600" dirty="0">
                <a:solidFill>
                  <a:schemeClr val="accent1">
                    <a:lumMod val="50000"/>
                  </a:schemeClr>
                </a:solidFill>
              </a:rPr>
              <a:t>	Team 2 </a:t>
            </a:r>
            <a:r>
              <a:rPr lang="fr-FR" sz="1600" dirty="0" err="1">
                <a:solidFill>
                  <a:schemeClr val="accent1">
                    <a:lumMod val="50000"/>
                  </a:schemeClr>
                </a:solidFill>
              </a:rPr>
              <a:t>Kruidtuinlaan</a:t>
            </a:r>
            <a:r>
              <a:rPr lang="fr-FR" sz="1600" dirty="0">
                <a:solidFill>
                  <a:schemeClr val="accent1">
                    <a:lumMod val="50000"/>
                  </a:schemeClr>
                </a:solidFill>
              </a:rPr>
              <a:t> 50, bus 3410 – 18P</a:t>
            </a:r>
          </a:p>
          <a:p>
            <a:pPr marL="365125" indent="-365125"/>
            <a:r>
              <a:rPr lang="fr-FR" sz="1600" dirty="0">
                <a:solidFill>
                  <a:schemeClr val="accent1">
                    <a:lumMod val="50000"/>
                  </a:schemeClr>
                </a:solidFill>
              </a:rPr>
              <a:t>	B-1000 Brussels </a:t>
            </a:r>
            <a:br>
              <a:rPr lang="en-GB" sz="1600" dirty="0"/>
            </a:br>
            <a:r>
              <a:rPr lang="en-GB" sz="1600" u="sng" dirty="0">
                <a:hlinkClick r:id="rId6"/>
              </a:rPr>
              <a:t>foreigners.team2@minfin.fed.be</a:t>
            </a:r>
            <a:br>
              <a:rPr lang="en-GB" sz="1600" dirty="0"/>
            </a:br>
            <a:r>
              <a:rPr lang="en-GB" sz="1600" u="sng" dirty="0">
                <a:hlinkClick r:id="rId7"/>
              </a:rPr>
              <a:t>02 577 86 60</a:t>
            </a:r>
            <a:endParaRPr lang="en-US" sz="1600" dirty="0">
              <a:solidFill>
                <a:schemeClr val="accent1">
                  <a:lumMod val="50000"/>
                </a:schemeClr>
              </a:solidFill>
            </a:endParaRPr>
          </a:p>
          <a:p>
            <a:pPr>
              <a:lnSpc>
                <a:spcPct val="170000"/>
              </a:lnSpc>
            </a:pPr>
            <a:endParaRPr lang="en-GB" dirty="0">
              <a:solidFill>
                <a:srgbClr val="203864"/>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6788291" cy="508800"/>
          </a:xfrm>
          <a:prstGeom prst="rect">
            <a:avLst/>
          </a:prstGeom>
          <a:noFill/>
          <a:ln>
            <a:noFill/>
          </a:ln>
        </p:spPr>
        <p:txBody>
          <a:bodyPr spcFirstLastPara="1" wrap="square" lIns="91425" tIns="91425" rIns="91425" bIns="91425" anchor="ctr" anchorCtr="0">
            <a:noAutofit/>
          </a:bodyPr>
          <a:lstStyle/>
          <a:p>
            <a:pPr lvl="0">
              <a:buSzPts val="2200"/>
            </a:pPr>
            <a:r>
              <a:rPr lang="en-GB" sz="1100" b="1">
                <a:solidFill>
                  <a:srgbClr val="FF003B"/>
                </a:solidFill>
                <a:highlight>
                  <a:srgbClr val="FF003B"/>
                </a:highlight>
              </a:rPr>
              <a:t>i</a:t>
            </a:r>
            <a:r>
              <a:rPr lang="en-GB" sz="2400" b="1">
                <a:solidFill>
                  <a:schemeClr val="bg1"/>
                </a:solidFill>
                <a:highlight>
                  <a:srgbClr val="FF003B"/>
                </a:highlight>
                <a:ea typeface="+mj-lt"/>
                <a:cs typeface="+mj-lt"/>
              </a:rPr>
              <a:t>2.3 VAT REFUNDS – BELGIUM </a:t>
            </a:r>
            <a:r>
              <a:rPr lang="en-GB" sz="2400" b="1" err="1">
                <a:solidFill>
                  <a:schemeClr val="bg1"/>
                </a:solidFill>
                <a:highlight>
                  <a:srgbClr val="FF003B"/>
                </a:highlight>
                <a:ea typeface="+mj-lt"/>
                <a:cs typeface="+mj-lt"/>
              </a:rPr>
              <a:t>CONTINUED</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ED88C30A-F081-4906-815F-36DC614111B5}"/>
              </a:ext>
            </a:extLst>
          </p:cNvPr>
          <p:cNvSpPr txBox="1"/>
          <p:nvPr/>
        </p:nvSpPr>
        <p:spPr>
          <a:xfrm>
            <a:off x="11261124" y="304800"/>
            <a:ext cx="691979" cy="307777"/>
          </a:xfrm>
          <a:prstGeom prst="rect">
            <a:avLst/>
          </a:prstGeom>
          <a:noFill/>
        </p:spPr>
        <p:txBody>
          <a:bodyPr wrap="square" lIns="91440" tIns="45720" rIns="91440" bIns="45720" rtlCol="0" anchor="t">
            <a:spAutoFit/>
          </a:bodyPr>
          <a:lstStyle/>
          <a:p>
            <a:r>
              <a:rPr lang="en-GB"/>
              <a:t>21</a:t>
            </a:r>
          </a:p>
        </p:txBody>
      </p:sp>
      <p:sp>
        <p:nvSpPr>
          <p:cNvPr id="9" name="TextBox 8">
            <a:extLst>
              <a:ext uri="{FF2B5EF4-FFF2-40B4-BE49-F238E27FC236}">
                <a16:creationId xmlns:a16="http://schemas.microsoft.com/office/drawing/2014/main" id="{A10747DB-2DE9-4B19-843A-0D4CE1A6565F}"/>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292246356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4398087"/>
          </a:xfrm>
          <a:prstGeom prst="rect">
            <a:avLst/>
          </a:prstGeom>
          <a:noFill/>
          <a:ln>
            <a:noFill/>
          </a:ln>
        </p:spPr>
        <p:txBody>
          <a:bodyPr spcFirstLastPara="1" wrap="square" lIns="91425" tIns="45700" rIns="91425" bIns="45700" anchor="t" anchorCtr="0">
            <a:spAutoFit/>
          </a:bodyPr>
          <a:lstStyle/>
          <a:p>
            <a:pPr marL="0" indent="0">
              <a:lnSpc>
                <a:spcPct val="150000"/>
              </a:lnSpc>
              <a:buNone/>
            </a:pPr>
            <a:r>
              <a:rPr lang="en-GB" sz="2000" b="1" dirty="0">
                <a:solidFill>
                  <a:schemeClr val="accent1">
                    <a:lumMod val="50000"/>
                  </a:schemeClr>
                </a:solidFill>
              </a:rPr>
              <a:t>WHAT DOCUMENTS ARE REQUIRED WHEN APPLYING FOR A REFUND?</a:t>
            </a:r>
          </a:p>
          <a:p>
            <a:pPr marL="342900" indent="-342900">
              <a:lnSpc>
                <a:spcPct val="150000"/>
              </a:lnSpc>
              <a:buFont typeface="Arial" panose="020B0604020202020204" pitchFamily="34" charset="0"/>
              <a:buChar char="•"/>
            </a:pPr>
            <a:r>
              <a:rPr lang="en-GB" sz="2000" dirty="0">
                <a:solidFill>
                  <a:schemeClr val="accent1">
                    <a:lumMod val="50000"/>
                  </a:schemeClr>
                </a:solidFill>
              </a:rPr>
              <a:t>Certificate of status (VAT registration certificate issued by HMRC)</a:t>
            </a:r>
          </a:p>
          <a:p>
            <a:pPr marL="342900" indent="-342900">
              <a:lnSpc>
                <a:spcPct val="150000"/>
              </a:lnSpc>
              <a:buFont typeface="Arial" panose="020B0604020202020204" pitchFamily="34" charset="0"/>
              <a:buChar char="•"/>
            </a:pPr>
            <a:r>
              <a:rPr lang="en-GB" sz="2000" dirty="0">
                <a:solidFill>
                  <a:schemeClr val="accent1">
                    <a:lumMod val="50000"/>
                  </a:schemeClr>
                </a:solidFill>
              </a:rPr>
              <a:t>Further information on certificate of status can be found here: </a:t>
            </a:r>
            <a:r>
              <a:rPr lang="en-GB" sz="2000" dirty="0">
                <a:hlinkClick r:id="rId3" tooltip="https://www.gov.uk/guidance/get-confirmation-from-hmrc-that-you-are-trading-in-the-uk"/>
              </a:rPr>
              <a:t>https://www.gov.uk/guidance/get-confirmation-from-hmrc-that-you-are-trading-in-the-uk</a:t>
            </a:r>
            <a:endParaRPr lang="en-GB" sz="2000" dirty="0">
              <a:solidFill>
                <a:schemeClr val="accent1">
                  <a:lumMod val="50000"/>
                </a:schemeClr>
              </a:solidFill>
            </a:endParaRPr>
          </a:p>
          <a:p>
            <a:pPr marL="342900" indent="-342900">
              <a:lnSpc>
                <a:spcPct val="150000"/>
              </a:lnSpc>
              <a:buFont typeface="Arial" panose="020B0604020202020204" pitchFamily="34" charset="0"/>
              <a:buChar char="•"/>
            </a:pPr>
            <a:r>
              <a:rPr lang="en-GB" sz="2000" dirty="0">
                <a:solidFill>
                  <a:schemeClr val="accent1">
                    <a:lumMod val="50000"/>
                  </a:schemeClr>
                </a:solidFill>
              </a:rPr>
              <a:t>Original invoices and receipts and must be numbered consecutively</a:t>
            </a:r>
          </a:p>
          <a:p>
            <a:pPr marL="342900" indent="-342900">
              <a:lnSpc>
                <a:spcPct val="150000"/>
              </a:lnSpc>
              <a:buFont typeface="Arial" panose="020B0604020202020204" pitchFamily="34" charset="0"/>
              <a:buChar char="•"/>
            </a:pPr>
            <a:r>
              <a:rPr lang="en-GB" sz="2000" dirty="0">
                <a:solidFill>
                  <a:schemeClr val="accent1">
                    <a:lumMod val="50000"/>
                  </a:schemeClr>
                </a:solidFill>
              </a:rPr>
              <a:t>Power of attorney (required for your fiscal representative to act on your behalf)</a:t>
            </a:r>
          </a:p>
          <a:p>
            <a:pPr marL="342900" indent="-342900">
              <a:lnSpc>
                <a:spcPct val="150000"/>
              </a:lnSpc>
              <a:buFont typeface="Arial,Sans-Serif" panose="020B0604020202020204" pitchFamily="34" charset="0"/>
              <a:buChar char="•"/>
            </a:pPr>
            <a:r>
              <a:rPr lang="en-GB" sz="2000" dirty="0">
                <a:solidFill>
                  <a:schemeClr val="accent1">
                    <a:lumMod val="50000"/>
                  </a:schemeClr>
                </a:solidFill>
              </a:rPr>
              <a:t>Application - Form 803. </a:t>
            </a:r>
            <a:r>
              <a:rPr lang="en-GB" sz="2000" dirty="0">
                <a:solidFill>
                  <a:schemeClr val="accent1">
                    <a:lumMod val="50000"/>
                  </a:schemeClr>
                </a:solidFill>
                <a:hlinkClick r:id="rId4">
                  <a:extLst>
                    <a:ext uri="{A12FA001-AC4F-418D-AE19-62706E023703}">
                      <ahyp:hlinkClr xmlns:ahyp="http://schemas.microsoft.com/office/drawing/2018/hyperlinkcolor" val="tx"/>
                    </a:ext>
                  </a:extLst>
                </a:hlinkClick>
              </a:rPr>
              <a:t>https://eservices.minfin.fgov.be/myminfin-rest/finform/pdf/3259</a:t>
            </a:r>
          </a:p>
          <a:p>
            <a:pPr marL="342900" indent="-342900">
              <a:lnSpc>
                <a:spcPct val="150000"/>
              </a:lnSpc>
              <a:buFont typeface="Arial,Sans-Serif" panose="020B0604020202020204" pitchFamily="34" charset="0"/>
              <a:buChar char="•"/>
            </a:pPr>
            <a:endParaRPr lang="en-GB" sz="2000" dirty="0">
              <a:solidFill>
                <a:schemeClr val="accent1">
                  <a:lumMod val="50000"/>
                </a:schemeClr>
              </a:solidFill>
            </a:endParaRPr>
          </a:p>
          <a:p>
            <a:endParaRPr lang="en-GB" sz="1600" b="1" dirty="0">
              <a:solidFill>
                <a:schemeClr val="accent1">
                  <a:lumMod val="50000"/>
                </a:schemeClr>
              </a:solidFill>
            </a:endParaRPr>
          </a:p>
          <a:p>
            <a:pPr>
              <a:lnSpc>
                <a:spcPct val="170000"/>
              </a:lnSpc>
            </a:pP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6" name="TextBox 5">
            <a:extLst>
              <a:ext uri="{FF2B5EF4-FFF2-40B4-BE49-F238E27FC236}">
                <a16:creationId xmlns:a16="http://schemas.microsoft.com/office/drawing/2014/main" id="{E544A7AA-8F3D-42DE-B064-E87B5BAFA307}"/>
              </a:ext>
            </a:extLst>
          </p:cNvPr>
          <p:cNvSpPr txBox="1"/>
          <p:nvPr/>
        </p:nvSpPr>
        <p:spPr>
          <a:xfrm>
            <a:off x="11261124" y="304800"/>
            <a:ext cx="691979" cy="307777"/>
          </a:xfrm>
          <a:prstGeom prst="rect">
            <a:avLst/>
          </a:prstGeom>
          <a:noFill/>
        </p:spPr>
        <p:txBody>
          <a:bodyPr wrap="square" lIns="91440" tIns="45720" rIns="91440" bIns="45720" rtlCol="0" anchor="t">
            <a:spAutoFit/>
          </a:bodyPr>
          <a:lstStyle/>
          <a:p>
            <a:r>
              <a:rPr lang="en-GB"/>
              <a:t>22</a:t>
            </a:r>
          </a:p>
        </p:txBody>
      </p:sp>
      <p:sp>
        <p:nvSpPr>
          <p:cNvPr id="8" name="Google Shape;107;p3"/>
          <p:cNvSpPr txBox="1"/>
          <p:nvPr/>
        </p:nvSpPr>
        <p:spPr>
          <a:xfrm>
            <a:off x="338649" y="699800"/>
            <a:ext cx="6788291" cy="508800"/>
          </a:xfrm>
          <a:prstGeom prst="rect">
            <a:avLst/>
          </a:prstGeom>
          <a:noFill/>
          <a:ln>
            <a:noFill/>
          </a:ln>
        </p:spPr>
        <p:txBody>
          <a:bodyPr spcFirstLastPara="1" wrap="square" lIns="91425" tIns="91425" rIns="91425" bIns="91425" anchor="ctr" anchorCtr="0">
            <a:noAutofit/>
          </a:bodyPr>
          <a:lstStyle/>
          <a:p>
            <a:pPr lvl="0">
              <a:buSzPts val="2200"/>
            </a:pPr>
            <a:r>
              <a:rPr lang="en-GB" sz="1100" b="1">
                <a:solidFill>
                  <a:srgbClr val="FF003B"/>
                </a:solidFill>
                <a:highlight>
                  <a:srgbClr val="FF003B"/>
                </a:highlight>
              </a:rPr>
              <a:t>i</a:t>
            </a:r>
            <a:r>
              <a:rPr lang="en-GB" sz="2400" b="1">
                <a:solidFill>
                  <a:schemeClr val="bg1"/>
                </a:solidFill>
                <a:highlight>
                  <a:srgbClr val="FF003B"/>
                </a:highlight>
                <a:ea typeface="+mj-lt"/>
                <a:cs typeface="+mj-lt"/>
              </a:rPr>
              <a:t>2.3 VAT REFUNDS – BELGIUM </a:t>
            </a:r>
            <a:r>
              <a:rPr lang="en-GB" sz="2400" b="1" err="1">
                <a:solidFill>
                  <a:schemeClr val="bg1"/>
                </a:solidFill>
                <a:highlight>
                  <a:srgbClr val="FF003B"/>
                </a:highlight>
                <a:ea typeface="+mj-lt"/>
                <a:cs typeface="+mj-lt"/>
              </a:rPr>
              <a:t>CONTINUED</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10" name="TextBox 9">
            <a:extLst>
              <a:ext uri="{FF2B5EF4-FFF2-40B4-BE49-F238E27FC236}">
                <a16:creationId xmlns:a16="http://schemas.microsoft.com/office/drawing/2014/main" id="{4B90E6A4-C0FE-479C-B868-7A9CE048F113}"/>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12546177"/>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p:nvPr/>
        </p:nvSpPr>
        <p:spPr>
          <a:xfrm>
            <a:off x="0" y="-446442"/>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lt1"/>
                </a:solidFill>
                <a:latin typeface="Arial"/>
                <a:ea typeface="Arial"/>
                <a:cs typeface="Arial"/>
                <a:sym typeface="Arial"/>
              </a:rPr>
              <a:t>PREPARATION CAN TAKE </a:t>
            </a:r>
            <a:br>
              <a:rPr lang="en-GB" sz="1800" b="0" i="0" u="none" strike="noStrike" cap="none">
                <a:solidFill>
                  <a:schemeClr val="lt1"/>
                </a:solidFill>
                <a:latin typeface="Arial"/>
                <a:ea typeface="Arial"/>
                <a:cs typeface="Arial"/>
                <a:sym typeface="Arial"/>
              </a:rPr>
            </a:br>
            <a:r>
              <a:rPr lang="en-GB" sz="1800" b="0" i="0" u="none" strike="noStrike" cap="none">
                <a:solidFill>
                  <a:schemeClr val="lt1"/>
                </a:solidFill>
                <a:latin typeface="Arial"/>
                <a:ea typeface="Arial"/>
                <a:cs typeface="Arial"/>
                <a:sym typeface="Arial"/>
              </a:rPr>
              <a:t>LONGER THAN YOU THINK</a:t>
            </a:r>
            <a:endParaRPr sz="1800" b="0" i="0" u="none" strike="noStrike" cap="none">
              <a:solidFill>
                <a:schemeClr val="lt1"/>
              </a:solidFill>
              <a:latin typeface="Arial"/>
              <a:ea typeface="Arial"/>
              <a:cs typeface="Arial"/>
              <a:sym typeface="Arial"/>
            </a:endParaRPr>
          </a:p>
        </p:txBody>
      </p:sp>
      <p:pic>
        <p:nvPicPr>
          <p:cNvPr id="122" name="Google Shape;122;p9" descr="Graphical user interface&#10;&#10;Description automatically generate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07550" y="305188"/>
            <a:ext cx="1892263" cy="944301"/>
          </a:xfrm>
          <a:prstGeom prst="rect">
            <a:avLst/>
          </a:prstGeom>
          <a:noFill/>
          <a:ln>
            <a:noFill/>
          </a:ln>
        </p:spPr>
      </p:pic>
      <p:pic>
        <p:nvPicPr>
          <p:cNvPr id="123" name="Google Shape;123;p9"/>
          <p:cNvPicPr preferRelativeResize="0"/>
          <p:nvPr/>
        </p:nvPicPr>
        <p:blipFill rotWithShape="1">
          <a:blip r:embed="rId4">
            <a:alphaModFix/>
          </a:blip>
          <a:srcRect/>
          <a:stretch/>
        </p:blipFill>
        <p:spPr>
          <a:xfrm>
            <a:off x="10708850" y="257741"/>
            <a:ext cx="1247628" cy="1067790"/>
          </a:xfrm>
          <a:prstGeom prst="rect">
            <a:avLst/>
          </a:prstGeom>
          <a:noFill/>
          <a:ln>
            <a:noFill/>
          </a:ln>
        </p:spPr>
      </p:pic>
      <p:sp>
        <p:nvSpPr>
          <p:cNvPr id="124" name="Google Shape;124;p9"/>
          <p:cNvSpPr txBox="1"/>
          <p:nvPr/>
        </p:nvSpPr>
        <p:spPr>
          <a:xfrm>
            <a:off x="342000" y="1912950"/>
            <a:ext cx="33390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4000" b="1" i="0" u="none" strike="noStrike" cap="none">
                <a:solidFill>
                  <a:srgbClr val="2D2767"/>
                </a:solidFill>
                <a:latin typeface="Arial"/>
                <a:ea typeface="Arial"/>
                <a:cs typeface="Arial"/>
                <a:sym typeface="Arial"/>
              </a:rPr>
              <a:t>THANK YOU </a:t>
            </a:r>
            <a:endParaRPr sz="1400" b="0" i="0" u="none" strike="noStrike" cap="none">
              <a:solidFill>
                <a:srgbClr val="000000"/>
              </a:solidFill>
              <a:latin typeface="Arial"/>
              <a:ea typeface="Arial"/>
              <a:cs typeface="Arial"/>
              <a:sym typeface="Arial"/>
            </a:endParaRPr>
          </a:p>
        </p:txBody>
      </p:sp>
      <p:sp>
        <p:nvSpPr>
          <p:cNvPr id="125" name="Google Shape;125;p9"/>
          <p:cNvSpPr txBox="1"/>
          <p:nvPr/>
        </p:nvSpPr>
        <p:spPr>
          <a:xfrm>
            <a:off x="290825" y="2902175"/>
            <a:ext cx="8539951" cy="92328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GB" sz="1800" b="1" i="0" u="none" strike="noStrike" cap="none" err="1">
                <a:solidFill>
                  <a:srgbClr val="FF003B"/>
                </a:solidFill>
                <a:highlight>
                  <a:srgbClr val="FF003B"/>
                </a:highlight>
                <a:latin typeface="Arial"/>
                <a:ea typeface="Arial"/>
                <a:cs typeface="Arial"/>
                <a:sym typeface="Arial"/>
              </a:rPr>
              <a:t>i</a:t>
            </a:r>
            <a:r>
              <a:rPr lang="en-GB" sz="3600" b="1" i="0" u="none" strike="noStrike" cap="none" err="1">
                <a:solidFill>
                  <a:schemeClr val="lt1"/>
                </a:solidFill>
                <a:highlight>
                  <a:srgbClr val="FF003B"/>
                </a:highlight>
                <a:latin typeface="Arial"/>
                <a:ea typeface="Arial"/>
                <a:cs typeface="Arial"/>
                <a:sym typeface="Arial"/>
              </a:rPr>
              <a:t>NEW</a:t>
            </a:r>
            <a:r>
              <a:rPr lang="en-GB" sz="3600" b="1" i="0" u="none" strike="noStrike" cap="none">
                <a:solidFill>
                  <a:schemeClr val="lt1"/>
                </a:solidFill>
                <a:highlight>
                  <a:srgbClr val="FF003B"/>
                </a:highlight>
                <a:latin typeface="Arial"/>
                <a:ea typeface="Arial"/>
                <a:cs typeface="Arial"/>
                <a:sym typeface="Arial"/>
              </a:rPr>
              <a:t> RULES FOR DOING </a:t>
            </a:r>
            <a:r>
              <a:rPr lang="en-GB" sz="3600" b="1" i="0" u="none" strike="noStrike" cap="none" err="1">
                <a:solidFill>
                  <a:schemeClr val="lt1"/>
                </a:solidFill>
                <a:highlight>
                  <a:srgbClr val="FF003B"/>
                </a:highlight>
                <a:latin typeface="Arial"/>
                <a:ea typeface="Arial"/>
                <a:cs typeface="Arial"/>
                <a:sym typeface="Arial"/>
              </a:rPr>
              <a:t>BUSINESS</a:t>
            </a:r>
            <a:r>
              <a:rPr lang="en-GB" sz="1800" b="1" i="0" u="none" strike="noStrike" cap="none" err="1">
                <a:solidFill>
                  <a:srgbClr val="FF003B"/>
                </a:solidFill>
                <a:highlight>
                  <a:srgbClr val="FF003B"/>
                </a:highlight>
                <a:latin typeface="Arial"/>
                <a:ea typeface="Arial"/>
                <a:cs typeface="Arial"/>
                <a:sym typeface="Arial"/>
              </a:rPr>
              <a:t>i</a:t>
            </a:r>
            <a:endParaRPr lang="en-GB" sz="3600" b="1" i="0" u="none" strike="noStrike" cap="none" err="1">
              <a:solidFill>
                <a:schemeClr val="lt1"/>
              </a:solidFill>
              <a:highlight>
                <a:srgbClr val="FF003B"/>
              </a:highlight>
              <a:latin typeface="Arial"/>
              <a:ea typeface="Arial"/>
              <a:cs typeface="Arial"/>
            </a:endParaRPr>
          </a:p>
          <a:p>
            <a:pPr marL="0" marR="0" lvl="0" indent="0" algn="l" rtl="0">
              <a:lnSpc>
                <a:spcPct val="100000"/>
              </a:lnSpc>
              <a:spcBef>
                <a:spcPts val="0"/>
              </a:spcBef>
              <a:spcAft>
                <a:spcPts val="0"/>
              </a:spcAft>
              <a:buClr>
                <a:srgbClr val="000000"/>
              </a:buClr>
              <a:buSzPts val="3600"/>
              <a:buFont typeface="Arial"/>
              <a:buNone/>
            </a:pPr>
            <a:endParaRPr sz="1800" b="0" i="0" u="none" strike="noStrike" cap="none">
              <a:solidFill>
                <a:srgbClr val="FF003B"/>
              </a:solidFill>
              <a:highlight>
                <a:srgbClr val="FF003B"/>
              </a:highlight>
              <a:latin typeface="Calibri"/>
              <a:ea typeface="Calibri"/>
              <a:cs typeface="Calibri"/>
              <a:sym typeface="Calibri"/>
            </a:endParaRPr>
          </a:p>
        </p:txBody>
      </p:sp>
      <p:sp>
        <p:nvSpPr>
          <p:cNvPr id="126" name="Google Shape;126;p9"/>
          <p:cNvSpPr txBox="1"/>
          <p:nvPr/>
        </p:nvSpPr>
        <p:spPr>
          <a:xfrm>
            <a:off x="342000" y="5844550"/>
            <a:ext cx="4296900" cy="755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2C2664"/>
              </a:solidFill>
              <a:latin typeface="Arial"/>
              <a:ea typeface="Arial"/>
              <a:cs typeface="Arial"/>
              <a:sym typeface="Arial"/>
            </a:endParaRPr>
          </a:p>
        </p:txBody>
      </p:sp>
      <p:pic>
        <p:nvPicPr>
          <p:cNvPr id="127" name="Google Shape;127;p9" descr="A close up of a sign&#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10509810" y="5719325"/>
            <a:ext cx="1305269" cy="944298"/>
          </a:xfrm>
          <a:prstGeom prst="rect">
            <a:avLst/>
          </a:prstGeom>
          <a:noFill/>
          <a:ln>
            <a:noFill/>
          </a:ln>
        </p:spPr>
      </p:pic>
      <p:sp>
        <p:nvSpPr>
          <p:cNvPr id="128" name="Google Shape;128;p9"/>
          <p:cNvSpPr txBox="1"/>
          <p:nvPr/>
        </p:nvSpPr>
        <p:spPr>
          <a:xfrm>
            <a:off x="290825" y="3487325"/>
            <a:ext cx="6397500" cy="123107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3600"/>
              <a:buFont typeface="Arial"/>
              <a:buNone/>
            </a:pPr>
            <a:r>
              <a:rPr lang="en-GB" sz="1800" b="1" err="1">
                <a:solidFill>
                  <a:srgbClr val="FF003B"/>
                </a:solidFill>
                <a:highlight>
                  <a:srgbClr val="FF003B"/>
                </a:highlight>
              </a:rPr>
              <a:t>i</a:t>
            </a:r>
            <a:r>
              <a:rPr lang="en-GB" sz="3600" b="1" err="1">
                <a:solidFill>
                  <a:schemeClr val="lt1"/>
                </a:solidFill>
                <a:highlight>
                  <a:srgbClr val="FF003B"/>
                </a:highlight>
              </a:rPr>
              <a:t>WITH</a:t>
            </a:r>
            <a:r>
              <a:rPr lang="en-GB" sz="3600" b="1">
                <a:solidFill>
                  <a:schemeClr val="lt1"/>
                </a:solidFill>
                <a:highlight>
                  <a:srgbClr val="FF003B"/>
                </a:highlight>
              </a:rPr>
              <a:t> </a:t>
            </a:r>
            <a:r>
              <a:rPr lang="en-GB" sz="3600" b="1" err="1">
                <a:solidFill>
                  <a:schemeClr val="lt1"/>
                </a:solidFill>
                <a:highlight>
                  <a:srgbClr val="FF003B"/>
                </a:highlight>
              </a:rPr>
              <a:t>EUROPE</a:t>
            </a:r>
            <a:r>
              <a:rPr lang="en-GB" sz="2000" b="1" err="1">
                <a:solidFill>
                  <a:srgbClr val="FF003B"/>
                </a:solidFill>
                <a:highlight>
                  <a:srgbClr val="FF003B"/>
                </a:highlight>
              </a:rPr>
              <a:t>i</a:t>
            </a:r>
            <a:r>
              <a:rPr lang="en-GB" sz="3600" b="1" err="1">
                <a:solidFill>
                  <a:schemeClr val="lt1"/>
                </a:solidFill>
                <a:highlight>
                  <a:srgbClr val="FF003B"/>
                </a:highlight>
              </a:rPr>
              <a:t>ARE</a:t>
            </a:r>
            <a:r>
              <a:rPr lang="en-GB" sz="3600" b="1">
                <a:solidFill>
                  <a:schemeClr val="lt1"/>
                </a:solidFill>
                <a:highlight>
                  <a:srgbClr val="FF003B"/>
                </a:highlight>
              </a:rPr>
              <a:t> </a:t>
            </a:r>
            <a:r>
              <a:rPr lang="en-GB" sz="3600" b="1" err="1">
                <a:solidFill>
                  <a:schemeClr val="lt1"/>
                </a:solidFill>
                <a:highlight>
                  <a:srgbClr val="FF003B"/>
                </a:highlight>
              </a:rPr>
              <a:t>HERE</a:t>
            </a:r>
            <a:r>
              <a:rPr lang="en-GB" sz="1800" b="1" err="1">
                <a:solidFill>
                  <a:srgbClr val="FF003B"/>
                </a:solidFill>
                <a:highlight>
                  <a:srgbClr val="FF003B"/>
                </a:highlight>
              </a:rPr>
              <a:t>i</a:t>
            </a:r>
            <a:endParaRPr lang="en-GB" sz="18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lang="en-GB" sz="18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a:solidFill>
                <a:srgbClr val="FF003B"/>
              </a:solidFill>
              <a:highlight>
                <a:srgbClr val="FF003B"/>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243916" y="1372534"/>
            <a:ext cx="11690349" cy="4254458"/>
          </a:xfrm>
          <a:prstGeom prst="rect">
            <a:avLst/>
          </a:prstGeom>
          <a:noFill/>
          <a:ln>
            <a:noFill/>
          </a:ln>
        </p:spPr>
        <p:txBody>
          <a:bodyPr spcFirstLastPara="1" wrap="square" lIns="91425" tIns="45700" rIns="91425" bIns="45700" anchor="t" anchorCtr="0">
            <a:spAutoFit/>
          </a:bodyPr>
          <a:lstStyle/>
          <a:p>
            <a:pPr marL="342900" indent="-342900">
              <a:spcAft>
                <a:spcPts val="1000"/>
              </a:spcAft>
              <a:buFont typeface="Arial" panose="020B0604020202020204" pitchFamily="34" charset="0"/>
              <a:buChar char="•"/>
            </a:pPr>
            <a:r>
              <a:rPr lang="en-GB" sz="1500">
                <a:solidFill>
                  <a:schemeClr val="accent1">
                    <a:lumMod val="50000"/>
                  </a:schemeClr>
                </a:solidFill>
              </a:rPr>
              <a:t>Businesses established in Great Britain or the Isle of Man </a:t>
            </a:r>
            <a:r>
              <a:rPr lang="en-GB" sz="1500" b="1">
                <a:solidFill>
                  <a:schemeClr val="accent1">
                    <a:lumMod val="50000"/>
                  </a:schemeClr>
                </a:solidFill>
              </a:rPr>
              <a:t>(‘GB businesses’) </a:t>
            </a:r>
            <a:r>
              <a:rPr lang="en-GB" sz="1500">
                <a:solidFill>
                  <a:schemeClr val="accent1">
                    <a:lumMod val="50000"/>
                  </a:schemeClr>
                </a:solidFill>
              </a:rPr>
              <a:t>that make supplies of goods to customers in EU Member States. Great Britain includes England, Wales and Scotland, and does not include Northern Ireland. </a:t>
            </a:r>
            <a:endParaRPr lang="en-GB" sz="1500" b="1">
              <a:solidFill>
                <a:schemeClr val="accent1">
                  <a:lumMod val="50000"/>
                </a:schemeClr>
              </a:solidFill>
            </a:endParaRPr>
          </a:p>
          <a:p>
            <a:pPr marL="342900" indent="-342900">
              <a:spcAft>
                <a:spcPts val="1000"/>
              </a:spcAft>
              <a:buFont typeface="Arial" panose="020B0604020202020204" pitchFamily="34" charset="0"/>
              <a:buChar char="•"/>
            </a:pPr>
            <a:r>
              <a:rPr lang="en-GB" sz="1500">
                <a:solidFill>
                  <a:schemeClr val="accent1">
                    <a:lumMod val="50000"/>
                  </a:schemeClr>
                </a:solidFill>
              </a:rPr>
              <a:t>This document covers: </a:t>
            </a:r>
          </a:p>
          <a:p>
            <a:pPr>
              <a:lnSpc>
                <a:spcPct val="150000"/>
              </a:lnSpc>
              <a:spcAft>
                <a:spcPts val="1000"/>
              </a:spcAft>
            </a:pPr>
            <a:r>
              <a:rPr lang="en-GB" sz="1500">
                <a:solidFill>
                  <a:schemeClr val="accent1">
                    <a:lumMod val="50000"/>
                  </a:schemeClr>
                </a:solidFill>
              </a:rPr>
              <a:t>	- VAT Registration </a:t>
            </a:r>
          </a:p>
          <a:p>
            <a:pPr>
              <a:lnSpc>
                <a:spcPct val="150000"/>
              </a:lnSpc>
              <a:spcAft>
                <a:spcPts val="1000"/>
              </a:spcAft>
            </a:pPr>
            <a:r>
              <a:rPr lang="en-GB" sz="1500">
                <a:solidFill>
                  <a:schemeClr val="accent1">
                    <a:lumMod val="50000"/>
                  </a:schemeClr>
                </a:solidFill>
              </a:rPr>
              <a:t>	- VAT Rates and Rules  </a:t>
            </a:r>
          </a:p>
          <a:p>
            <a:pPr>
              <a:lnSpc>
                <a:spcPct val="150000"/>
              </a:lnSpc>
              <a:spcAft>
                <a:spcPts val="1000"/>
              </a:spcAft>
            </a:pPr>
            <a:r>
              <a:rPr lang="en-GB" sz="1500">
                <a:solidFill>
                  <a:schemeClr val="accent1">
                    <a:lumMod val="50000"/>
                  </a:schemeClr>
                </a:solidFill>
              </a:rPr>
              <a:t>	- VAT Refunds </a:t>
            </a:r>
          </a:p>
          <a:p>
            <a:pPr>
              <a:lnSpc>
                <a:spcPct val="150000"/>
              </a:lnSpc>
              <a:spcAft>
                <a:spcPts val="1000"/>
              </a:spcAft>
            </a:pPr>
            <a:r>
              <a:rPr lang="en-GB" sz="1500">
                <a:solidFill>
                  <a:schemeClr val="accent1">
                    <a:lumMod val="50000"/>
                  </a:schemeClr>
                </a:solidFill>
              </a:rPr>
              <a:t>            	- Low Value Consignment Relief</a:t>
            </a:r>
          </a:p>
          <a:p>
            <a:pPr>
              <a:lnSpc>
                <a:spcPct val="150000"/>
              </a:lnSpc>
              <a:spcAft>
                <a:spcPts val="1000"/>
              </a:spcAft>
            </a:pPr>
            <a:r>
              <a:rPr lang="en-GB" sz="1500">
                <a:solidFill>
                  <a:schemeClr val="accent1">
                    <a:lumMod val="50000"/>
                  </a:schemeClr>
                </a:solidFill>
              </a:rPr>
              <a:t>	- Returned Goods Relief</a:t>
            </a:r>
          </a:p>
          <a:p>
            <a:pPr>
              <a:lnSpc>
                <a:spcPct val="150000"/>
              </a:lnSpc>
              <a:spcAft>
                <a:spcPts val="1000"/>
              </a:spcAft>
            </a:pPr>
            <a:r>
              <a:rPr lang="en-GB" sz="1500">
                <a:solidFill>
                  <a:schemeClr val="accent1">
                    <a:lumMod val="50000"/>
                  </a:schemeClr>
                </a:solidFill>
              </a:rPr>
              <a:t>	- Fiscal Representatives</a:t>
            </a:r>
            <a:endParaRPr lang="en-GB" sz="1800">
              <a:solidFill>
                <a:schemeClr val="accent1">
                  <a:lumMod val="50000"/>
                </a:schemeClr>
              </a:solidFill>
            </a:endParaRPr>
          </a:p>
          <a:p>
            <a:pPr>
              <a:lnSpc>
                <a:spcPct val="170000"/>
              </a:lnSpc>
            </a:pPr>
            <a:endParaRPr lang="en-GB">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9477703" cy="508800"/>
          </a:xfrm>
          <a:prstGeom prst="rect">
            <a:avLst/>
          </a:prstGeom>
          <a:noFill/>
          <a:ln>
            <a:noFill/>
          </a:ln>
        </p:spPr>
        <p:txBody>
          <a:bodyPr spcFirstLastPara="1" wrap="square" lIns="91425" tIns="91425" rIns="91425" bIns="91425" anchor="ctr" anchorCtr="0">
            <a:noAutofit/>
          </a:bodyPr>
          <a:lstStyle/>
          <a:p>
            <a:pPr>
              <a:buSzPts val="2200"/>
            </a:pPr>
            <a:r>
              <a:rPr lang="en-GB" sz="1100" b="1" err="1">
                <a:solidFill>
                  <a:srgbClr val="FF003B"/>
                </a:solidFill>
                <a:highlight>
                  <a:srgbClr val="FF003B"/>
                </a:highlight>
              </a:rPr>
              <a:t>i</a:t>
            </a:r>
            <a:r>
              <a:rPr lang="en-GB" sz="2400" b="1" err="1">
                <a:solidFill>
                  <a:schemeClr val="bg1"/>
                </a:solidFill>
                <a:highlight>
                  <a:srgbClr val="FF003B"/>
                </a:highlight>
              </a:rPr>
              <a:t>WHO</a:t>
            </a:r>
            <a:r>
              <a:rPr lang="en-GB" sz="2400" b="1">
                <a:solidFill>
                  <a:schemeClr val="bg1"/>
                </a:solidFill>
                <a:highlight>
                  <a:srgbClr val="FF003B"/>
                </a:highlight>
              </a:rPr>
              <a:t> SHOULD READ THIS </a:t>
            </a:r>
            <a:r>
              <a:rPr lang="en-GB" sz="2400" b="1" err="1">
                <a:solidFill>
                  <a:schemeClr val="bg1"/>
                </a:solidFill>
                <a:highlight>
                  <a:srgbClr val="FF003B"/>
                </a:highlight>
              </a:rPr>
              <a:t>DOCUMENT?</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3</a:t>
            </a:r>
          </a:p>
        </p:txBody>
      </p:sp>
      <p:sp>
        <p:nvSpPr>
          <p:cNvPr id="8" name="TextBox 7">
            <a:extLst>
              <a:ext uri="{FF2B5EF4-FFF2-40B4-BE49-F238E27FC236}">
                <a16:creationId xmlns:a16="http://schemas.microsoft.com/office/drawing/2014/main" id="{9FA9961F-2360-47EE-8153-C099AAECED65}"/>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253278337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85BF0C7B-A1D4-4F42-8EDC-B5D34F4F723D}"/>
              </a:ext>
            </a:extLst>
          </p:cNvPr>
          <p:cNvGraphicFramePr>
            <a:graphicFrameLocks noGrp="1"/>
          </p:cNvGraphicFramePr>
          <p:nvPr/>
        </p:nvGraphicFramePr>
        <p:xfrm>
          <a:off x="421419" y="1864699"/>
          <a:ext cx="11086894" cy="4701902"/>
        </p:xfrm>
        <a:graphic>
          <a:graphicData uri="http://schemas.openxmlformats.org/drawingml/2006/table">
            <a:tbl>
              <a:tblPr firstRow="1" bandRow="1">
                <a:tableStyleId>{5C22544A-7EE6-4342-B048-85BDC9FD1C3A}</a:tableStyleId>
              </a:tblPr>
              <a:tblGrid>
                <a:gridCol w="3436159">
                  <a:extLst>
                    <a:ext uri="{9D8B030D-6E8A-4147-A177-3AD203B41FA5}">
                      <a16:colId xmlns:a16="http://schemas.microsoft.com/office/drawing/2014/main" val="481051410"/>
                    </a:ext>
                  </a:extLst>
                </a:gridCol>
                <a:gridCol w="7650735">
                  <a:extLst>
                    <a:ext uri="{9D8B030D-6E8A-4147-A177-3AD203B41FA5}">
                      <a16:colId xmlns:a16="http://schemas.microsoft.com/office/drawing/2014/main" val="238912467"/>
                    </a:ext>
                  </a:extLst>
                </a:gridCol>
              </a:tblGrid>
              <a:tr h="297788">
                <a:tc>
                  <a:txBody>
                    <a:bodyPr/>
                    <a:lstStyle/>
                    <a:p>
                      <a:r>
                        <a:rPr lang="en-GB" dirty="0"/>
                        <a:t>TERM </a:t>
                      </a:r>
                    </a:p>
                  </a:txBody>
                  <a:tcPr>
                    <a:solidFill>
                      <a:srgbClr val="2D2767"/>
                    </a:solidFill>
                  </a:tcPr>
                </a:tc>
                <a:tc>
                  <a:txBody>
                    <a:bodyPr/>
                    <a:lstStyle/>
                    <a:p>
                      <a:r>
                        <a:rPr lang="en-GB" dirty="0"/>
                        <a:t>DEFINITION</a:t>
                      </a:r>
                    </a:p>
                  </a:txBody>
                  <a:tcPr>
                    <a:solidFill>
                      <a:srgbClr val="2D2767"/>
                    </a:solidFill>
                  </a:tcPr>
                </a:tc>
                <a:extLst>
                  <a:ext uri="{0D108BD9-81ED-4DB2-BD59-A6C34878D82A}">
                    <a16:rowId xmlns:a16="http://schemas.microsoft.com/office/drawing/2014/main" val="3849366473"/>
                  </a:ext>
                </a:extLst>
              </a:tr>
              <a:tr h="517071">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a:solidFill>
                            <a:srgbClr val="2D2767"/>
                          </a:solidFill>
                        </a:rPr>
                        <a:t>GB BUSINESSES</a:t>
                      </a:r>
                    </a:p>
                  </a:txBody>
                  <a:tcPr/>
                </a:tc>
                <a:tc>
                  <a:txBody>
                    <a:bodyPr/>
                    <a:lstStyle/>
                    <a:p>
                      <a:r>
                        <a:rPr lang="en-GB" sz="1400" dirty="0">
                          <a:solidFill>
                            <a:schemeClr val="accent1">
                              <a:lumMod val="50000"/>
                            </a:schemeClr>
                          </a:solidFill>
                        </a:rPr>
                        <a:t>These are businesses established in Great Britain (England, Wales</a:t>
                      </a:r>
                      <a:r>
                        <a:rPr lang="en-GB" sz="1400" baseline="0" dirty="0">
                          <a:solidFill>
                            <a:schemeClr val="accent1">
                              <a:lumMod val="50000"/>
                            </a:schemeClr>
                          </a:solidFill>
                        </a:rPr>
                        <a:t> and Scotland)</a:t>
                      </a:r>
                      <a:r>
                        <a:rPr lang="en-GB" sz="1400" b="1" dirty="0">
                          <a:solidFill>
                            <a:schemeClr val="accent1">
                              <a:lumMod val="50000"/>
                            </a:schemeClr>
                          </a:solidFill>
                        </a:rPr>
                        <a:t> </a:t>
                      </a:r>
                      <a:r>
                        <a:rPr lang="en-GB" sz="1400" b="0" dirty="0">
                          <a:solidFill>
                            <a:schemeClr val="accent1">
                              <a:lumMod val="50000"/>
                            </a:schemeClr>
                          </a:solidFill>
                        </a:rPr>
                        <a:t>or the Isle of Man </a:t>
                      </a:r>
                      <a:r>
                        <a:rPr lang="en-GB" sz="1400" dirty="0">
                          <a:solidFill>
                            <a:schemeClr val="accent1">
                              <a:lumMod val="50000"/>
                            </a:schemeClr>
                          </a:solidFill>
                        </a:rPr>
                        <a:t>that make supplies of goods to customers in EU Member States/or the rest of the world.</a:t>
                      </a:r>
                    </a:p>
                  </a:txBody>
                  <a:tcPr/>
                </a:tc>
                <a:extLst>
                  <a:ext uri="{0D108BD9-81ED-4DB2-BD59-A6C34878D82A}">
                    <a16:rowId xmlns:a16="http://schemas.microsoft.com/office/drawing/2014/main" val="2822164037"/>
                  </a:ext>
                </a:extLst>
              </a:tr>
              <a:tr h="53521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a:solidFill>
                            <a:srgbClr val="2D2767"/>
                          </a:solidFill>
                        </a:rPr>
                        <a:t>BUSINESS CUSTOMERS</a:t>
                      </a:r>
                    </a:p>
                    <a:p>
                      <a:endParaRPr lang="en-GB" b="1">
                        <a:solidFill>
                          <a:srgbClr val="2D2767"/>
                        </a:solidFill>
                      </a:endParaRPr>
                    </a:p>
                  </a:txBody>
                  <a:tcPr/>
                </a:tc>
                <a:tc>
                  <a:txBody>
                    <a:bodyPr/>
                    <a:lstStyle/>
                    <a:p>
                      <a:pPr marL="0" marR="0" lvl="0" indent="0" algn="l" rtl="0" eaLnBrk="1" fontAlgn="auto" latinLnBrk="0" hangingPunct="1">
                        <a:lnSpc>
                          <a:spcPct val="100000"/>
                        </a:lnSpc>
                        <a:spcBef>
                          <a:spcPts val="0"/>
                        </a:spcBef>
                        <a:spcAft>
                          <a:spcPts val="0"/>
                        </a:spcAft>
                        <a:buClr>
                          <a:srgbClr val="000000"/>
                        </a:buClr>
                        <a:buSzTx/>
                        <a:buFont typeface="Arial"/>
                        <a:buNone/>
                      </a:pPr>
                      <a:r>
                        <a:rPr lang="en-GB" sz="1400" dirty="0">
                          <a:solidFill>
                            <a:schemeClr val="accent1">
                              <a:lumMod val="50000"/>
                            </a:schemeClr>
                          </a:solidFill>
                        </a:rPr>
                        <a:t>These are taxable or non-taxable businesses that conduct any economic activity in an EU Member State</a:t>
                      </a:r>
                      <a:r>
                        <a:rPr lang="en-GB" sz="1400" b="0" i="0" u="none" strike="noStrike" noProof="0" dirty="0">
                          <a:solidFill>
                            <a:schemeClr val="accent1">
                              <a:lumMod val="50000"/>
                            </a:schemeClr>
                          </a:solidFill>
                          <a:latin typeface="Arial"/>
                        </a:rPr>
                        <a:t>/or the rest of the world</a:t>
                      </a:r>
                      <a:r>
                        <a:rPr lang="en-GB" sz="1400" dirty="0">
                          <a:solidFill>
                            <a:schemeClr val="accent1">
                              <a:lumMod val="50000"/>
                            </a:schemeClr>
                          </a:solidFill>
                        </a:rPr>
                        <a:t>.</a:t>
                      </a:r>
                      <a:endParaRPr lang="en-GB" b="1" dirty="0">
                        <a:solidFill>
                          <a:srgbClr val="2D2767"/>
                        </a:solidFill>
                      </a:endParaRPr>
                    </a:p>
                  </a:txBody>
                  <a:tcPr/>
                </a:tc>
                <a:extLst>
                  <a:ext uri="{0D108BD9-81ED-4DB2-BD59-A6C34878D82A}">
                    <a16:rowId xmlns:a16="http://schemas.microsoft.com/office/drawing/2014/main" val="1832637103"/>
                  </a:ext>
                </a:extLst>
              </a:tr>
              <a:tr h="299357">
                <a:tc>
                  <a:txBody>
                    <a:bodyPr/>
                    <a:lstStyle/>
                    <a:p>
                      <a:r>
                        <a:rPr lang="en-GB" b="1" dirty="0">
                          <a:solidFill>
                            <a:srgbClr val="2D2767"/>
                          </a:solidFill>
                        </a:rPr>
                        <a:t>NON-BUSINESS CUSTOMER</a:t>
                      </a:r>
                    </a:p>
                  </a:txBody>
                  <a:tcPr/>
                </a:tc>
                <a:tc>
                  <a:txBody>
                    <a:bodyPr/>
                    <a:lstStyle/>
                    <a:p>
                      <a:r>
                        <a:rPr lang="en-GB" sz="1400" dirty="0">
                          <a:solidFill>
                            <a:schemeClr val="accent1">
                              <a:lumMod val="50000"/>
                            </a:schemeClr>
                          </a:solidFill>
                        </a:rPr>
                        <a:t>A non-business customer is a private individual consumer.</a:t>
                      </a:r>
                      <a:endParaRPr lang="en-GB" b="1" dirty="0">
                        <a:solidFill>
                          <a:srgbClr val="2D2767"/>
                        </a:solidFill>
                      </a:endParaRPr>
                    </a:p>
                  </a:txBody>
                  <a:tcPr/>
                </a:tc>
                <a:extLst>
                  <a:ext uri="{0D108BD9-81ED-4DB2-BD59-A6C34878D82A}">
                    <a16:rowId xmlns:a16="http://schemas.microsoft.com/office/drawing/2014/main" val="4246411292"/>
                  </a:ext>
                </a:extLst>
              </a:tr>
              <a:tr h="752928">
                <a:tc>
                  <a:txBody>
                    <a:bodyPr/>
                    <a:lstStyle/>
                    <a:p>
                      <a:r>
                        <a:rPr lang="en-GB" b="1" dirty="0">
                          <a:solidFill>
                            <a:srgbClr val="2D2767"/>
                          </a:solidFill>
                        </a:rPr>
                        <a:t>GB BUSINESSES ACTING AS A NON-ESTABLISHED TAXABLE PERSON IN THE EU</a:t>
                      </a:r>
                    </a:p>
                  </a:txBody>
                  <a:tcPr/>
                </a:tc>
                <a:tc>
                  <a:txBody>
                    <a:bodyPr/>
                    <a:lstStyle/>
                    <a:p>
                      <a:pPr marL="0" marR="0" lvl="0" indent="0" algn="l" rtl="0">
                        <a:lnSpc>
                          <a:spcPct val="100000"/>
                        </a:lnSpc>
                        <a:spcBef>
                          <a:spcPts val="0"/>
                        </a:spcBef>
                        <a:spcAft>
                          <a:spcPts val="0"/>
                        </a:spcAft>
                        <a:buSzTx/>
                        <a:buFont typeface="Arial"/>
                        <a:buNone/>
                      </a:pPr>
                      <a:r>
                        <a:rPr lang="en-GB" sz="1400" dirty="0">
                          <a:solidFill>
                            <a:schemeClr val="accent1">
                              <a:lumMod val="50000"/>
                            </a:schemeClr>
                          </a:solidFill>
                        </a:rPr>
                        <a:t>A non-established taxable person in the EU is a business that is neither established in, nor has a fixed establishment in the EU country where the tax is due. </a:t>
                      </a:r>
                    </a:p>
                  </a:txBody>
                  <a:tcPr/>
                </a:tc>
                <a:extLst>
                  <a:ext uri="{0D108BD9-81ED-4DB2-BD59-A6C34878D82A}">
                    <a16:rowId xmlns:a16="http://schemas.microsoft.com/office/drawing/2014/main" val="1436641891"/>
                  </a:ext>
                </a:extLst>
              </a:tr>
              <a:tr h="714691">
                <a:tc>
                  <a:txBody>
                    <a:bodyPr/>
                    <a:lstStyle/>
                    <a:p>
                      <a:r>
                        <a:rPr lang="en-GB" b="1" dirty="0">
                          <a:solidFill>
                            <a:srgbClr val="2D2767"/>
                          </a:solidFill>
                        </a:rPr>
                        <a:t>IMPORTER</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An importer is an individual or business who is responsible for paying import VAT on goods and completing the necessary customs clearance procedures and formalities at the point of entry into the EU. Who the importer is should be set out in contractual</a:t>
                      </a:r>
                      <a:r>
                        <a:rPr lang="en-GB" sz="1400" b="0" i="0" u="none" strike="noStrike" cap="none" baseline="0" dirty="0">
                          <a:solidFill>
                            <a:schemeClr val="accent1">
                              <a:lumMod val="50000"/>
                            </a:schemeClr>
                          </a:solidFill>
                          <a:effectLst/>
                          <a:latin typeface="+mn-lt"/>
                          <a:ea typeface="+mn-ea"/>
                          <a:cs typeface="+mn-cs"/>
                          <a:sym typeface="Arial"/>
                        </a:rPr>
                        <a:t> arrangements between the seller and customer (and agent, where applicable).</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3053823126"/>
                  </a:ext>
                </a:extLst>
              </a:tr>
              <a:tr h="299357">
                <a:tc>
                  <a:txBody>
                    <a:bodyPr/>
                    <a:lstStyle/>
                    <a:p>
                      <a:r>
                        <a:rPr lang="en-GB" b="1" dirty="0">
                          <a:solidFill>
                            <a:srgbClr val="2D2767"/>
                          </a:solidFill>
                        </a:rPr>
                        <a:t>ZERO-RATED</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This is where the supply of goods is subject to VAT at 0%.</a:t>
                      </a:r>
                      <a:r>
                        <a:rPr lang="en-GB" sz="1400" b="0" i="0" u="none" strike="noStrike" cap="none" dirty="0">
                          <a:solidFill>
                            <a:schemeClr val="accent1">
                              <a:lumMod val="50000"/>
                            </a:schemeClr>
                          </a:solidFill>
                          <a:effectLst/>
                          <a:latin typeface="+mn-lt"/>
                          <a:ea typeface="+mn-ea"/>
                          <a:cs typeface="+mn-cs"/>
                        </a:rPr>
                        <a:t> </a:t>
                      </a:r>
                      <a:endParaRPr lang="en-US" sz="1400" b="0" i="0" u="none" strike="noStrike" cap="none" noProof="0">
                        <a:solidFill>
                          <a:schemeClr val="accent1">
                            <a:lumMod val="50000"/>
                          </a:schemeClr>
                        </a:solidFill>
                        <a:effectLst/>
                        <a:latin typeface="+mn-lt"/>
                        <a:ea typeface="+mn-ea"/>
                        <a:cs typeface="+mn-cs"/>
                        <a:sym typeface="Arial"/>
                      </a:endParaRPr>
                    </a:p>
                  </a:txBody>
                  <a:tcPr/>
                </a:tc>
                <a:extLst>
                  <a:ext uri="{0D108BD9-81ED-4DB2-BD59-A6C34878D82A}">
                    <a16:rowId xmlns:a16="http://schemas.microsoft.com/office/drawing/2014/main" val="2839628105"/>
                  </a:ext>
                </a:extLst>
              </a:tr>
              <a:tr h="506240">
                <a:tc>
                  <a:txBody>
                    <a:bodyPr/>
                    <a:lstStyle/>
                    <a:p>
                      <a:r>
                        <a:rPr lang="en-GB" b="1" dirty="0">
                          <a:solidFill>
                            <a:srgbClr val="2D2767"/>
                          </a:solidFill>
                        </a:rPr>
                        <a:t>DOMESTIC REVERSE CHARGE MECHANISM</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This is an </a:t>
                      </a:r>
                      <a:r>
                        <a:rPr lang="en-GB" sz="1400" b="0" i="0" u="none" strike="noStrike" cap="none" dirty="0">
                          <a:solidFill>
                            <a:schemeClr val="accent1">
                              <a:lumMod val="50000"/>
                            </a:schemeClr>
                          </a:solidFill>
                          <a:effectLst/>
                          <a:latin typeface="+mn-lt"/>
                          <a:ea typeface="+mn-ea"/>
                          <a:cs typeface="+mn-cs"/>
                        </a:rPr>
                        <a:t>anti-fraud</a:t>
                      </a:r>
                      <a:r>
                        <a:rPr lang="en-GB" sz="1400" b="0" i="0" u="none" strike="noStrike" cap="none" dirty="0">
                          <a:solidFill>
                            <a:schemeClr val="accent1">
                              <a:lumMod val="50000"/>
                            </a:schemeClr>
                          </a:solidFill>
                          <a:effectLst/>
                          <a:latin typeface="+mn-lt"/>
                          <a:ea typeface="+mn-ea"/>
                          <a:cs typeface="+mn-cs"/>
                          <a:sym typeface="Arial"/>
                        </a:rPr>
                        <a:t> procedure, where it is the customer’s responsibility, rather than the </a:t>
                      </a:r>
                      <a:r>
                        <a:rPr lang="en-GB" sz="1400" b="0" i="0" u="none" strike="noStrike" cap="none" dirty="0">
                          <a:solidFill>
                            <a:schemeClr val="accent1">
                              <a:lumMod val="50000"/>
                            </a:schemeClr>
                          </a:solidFill>
                          <a:effectLst/>
                          <a:latin typeface="+mn-lt"/>
                          <a:ea typeface="+mn-ea"/>
                          <a:cs typeface="+mn-cs"/>
                        </a:rPr>
                        <a:t>supplier's,</a:t>
                      </a:r>
                      <a:r>
                        <a:rPr lang="en-GB" sz="1400" b="0" i="0" u="none" strike="noStrike" cap="none" dirty="0">
                          <a:solidFill>
                            <a:schemeClr val="accent1">
                              <a:lumMod val="50000"/>
                            </a:schemeClr>
                          </a:solidFill>
                          <a:effectLst/>
                          <a:latin typeface="+mn-lt"/>
                          <a:ea typeface="+mn-ea"/>
                          <a:cs typeface="+mn-cs"/>
                          <a:sym typeface="Arial"/>
                        </a:rPr>
                        <a:t> to account to </a:t>
                      </a:r>
                      <a:r>
                        <a:rPr lang="en-GB" sz="1400" b="0" i="0" u="none" strike="noStrike" cap="none" dirty="0">
                          <a:solidFill>
                            <a:schemeClr val="accent1">
                              <a:lumMod val="50000"/>
                            </a:schemeClr>
                          </a:solidFill>
                          <a:effectLst/>
                          <a:latin typeface="+mn-lt"/>
                          <a:ea typeface="+mn-ea"/>
                          <a:cs typeface="+mn-cs"/>
                        </a:rPr>
                        <a:t>their</a:t>
                      </a:r>
                      <a:r>
                        <a:rPr lang="en-GB" sz="1400" b="0" i="0" u="none" strike="noStrike" cap="none" dirty="0">
                          <a:solidFill>
                            <a:schemeClr val="accent1">
                              <a:lumMod val="50000"/>
                            </a:schemeClr>
                          </a:solidFill>
                          <a:effectLst/>
                          <a:latin typeface="+mn-lt"/>
                          <a:ea typeface="+mn-ea"/>
                          <a:cs typeface="+mn-cs"/>
                          <a:sym typeface="Arial"/>
                        </a:rPr>
                        <a:t> domestic tax authority for VAT on supplies of goods.</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913487986"/>
                  </a:ext>
                </a:extLst>
              </a:tr>
              <a:tr h="506240">
                <a:tc>
                  <a:txBody>
                    <a:bodyPr/>
                    <a:lstStyle/>
                    <a:p>
                      <a:r>
                        <a:rPr lang="en-GB" b="1" dirty="0">
                          <a:solidFill>
                            <a:srgbClr val="2D2767"/>
                          </a:solidFill>
                        </a:rPr>
                        <a:t>TAXABLE SUPPLIES</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A taxable supply is any supply of goods made in the EU which is not exempt from VAT. Taxable supplies also include those which are zero-rated for VAT.</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3641939192"/>
                  </a:ext>
                </a:extLst>
              </a:tr>
            </a:tbl>
          </a:graphicData>
        </a:graphic>
      </p:graphicFrame>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421419" y="1406152"/>
            <a:ext cx="12141284" cy="458547"/>
          </a:xfrm>
          <a:prstGeom prst="rect">
            <a:avLst/>
          </a:prstGeom>
          <a:noFill/>
          <a:ln>
            <a:noFill/>
          </a:ln>
        </p:spPr>
        <p:txBody>
          <a:bodyPr spcFirstLastPara="1" wrap="square" lIns="91425" tIns="45700" rIns="91425" bIns="45700" anchor="t" anchorCtr="0">
            <a:spAutoFit/>
          </a:bodyPr>
          <a:lstStyle/>
          <a:p>
            <a:pPr>
              <a:lnSpc>
                <a:spcPct val="170000"/>
              </a:lnSpc>
            </a:pPr>
            <a:r>
              <a:rPr lang="en-GB" b="1">
                <a:solidFill>
                  <a:schemeClr val="accent1">
                    <a:lumMod val="50000"/>
                  </a:schemeClr>
                </a:solidFill>
                <a:cs typeface="Calibri" panose="020F0502020204030204"/>
              </a:rPr>
              <a:t>For the purposes of this document, the following terms have been defined:</a:t>
            </a:r>
          </a:p>
        </p:txBody>
      </p:sp>
      <p:sp>
        <p:nvSpPr>
          <p:cNvPr id="106" name="Google Shape;106;p3"/>
          <p:cNvSpPr txBox="1"/>
          <p:nvPr/>
        </p:nvSpPr>
        <p:spPr>
          <a:xfrm>
            <a:off x="1767768" y="116449"/>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4647519" cy="508800"/>
          </a:xfrm>
          <a:prstGeom prst="rect">
            <a:avLst/>
          </a:prstGeom>
          <a:noFill/>
          <a:ln>
            <a:noFill/>
          </a:ln>
        </p:spPr>
        <p:txBody>
          <a:bodyPr spcFirstLastPara="1" wrap="square" lIns="91425" tIns="91425" rIns="91425" bIns="91425" anchor="ctr" anchorCtr="0">
            <a:noAutofit/>
          </a:bodyPr>
          <a:lstStyle/>
          <a:p>
            <a:pPr lvl="0">
              <a:buSzPts val="2200"/>
            </a:pPr>
            <a:r>
              <a:rPr lang="en-GB" sz="1200" b="1" err="1">
                <a:solidFill>
                  <a:srgbClr val="FF003B"/>
                </a:solidFill>
                <a:highlight>
                  <a:srgbClr val="FF003B"/>
                </a:highlight>
              </a:rPr>
              <a:t>i</a:t>
            </a:r>
            <a:r>
              <a:rPr lang="en-GB" sz="2400" b="1" err="1">
                <a:solidFill>
                  <a:schemeClr val="bg1"/>
                </a:solidFill>
                <a:highlight>
                  <a:srgbClr val="FF003B"/>
                </a:highlight>
              </a:rPr>
              <a:t>GLOSSARY</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8BBD70F0-156D-4D26-B6E7-605255C50BDE}"/>
              </a:ext>
            </a:extLst>
          </p:cNvPr>
          <p:cNvSpPr txBox="1"/>
          <p:nvPr/>
        </p:nvSpPr>
        <p:spPr>
          <a:xfrm>
            <a:off x="11261124" y="304800"/>
            <a:ext cx="691979" cy="307777"/>
          </a:xfrm>
          <a:prstGeom prst="rect">
            <a:avLst/>
          </a:prstGeom>
          <a:noFill/>
        </p:spPr>
        <p:txBody>
          <a:bodyPr wrap="square" rtlCol="0">
            <a:spAutoFit/>
          </a:bodyPr>
          <a:lstStyle/>
          <a:p>
            <a:r>
              <a:rPr lang="en-GB"/>
              <a:t>4</a:t>
            </a:r>
          </a:p>
        </p:txBody>
      </p:sp>
      <p:sp>
        <p:nvSpPr>
          <p:cNvPr id="10"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20744044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3</a:t>
            </a:r>
          </a:p>
        </p:txBody>
      </p:sp>
      <p:sp>
        <p:nvSpPr>
          <p:cNvPr id="9" name="Google Shape;107;p3">
            <a:extLst>
              <a:ext uri="{FF2B5EF4-FFF2-40B4-BE49-F238E27FC236}">
                <a16:creationId xmlns:a16="http://schemas.microsoft.com/office/drawing/2014/main" id="{FE5534C9-33B9-4838-8F8C-580FB42A0E3B}"/>
              </a:ext>
            </a:extLst>
          </p:cNvPr>
          <p:cNvSpPr txBox="1"/>
          <p:nvPr/>
        </p:nvSpPr>
        <p:spPr>
          <a:xfrm>
            <a:off x="338649" y="699800"/>
            <a:ext cx="4282777" cy="508800"/>
          </a:xfrm>
          <a:prstGeom prst="rect">
            <a:avLst/>
          </a:prstGeom>
          <a:noFill/>
          <a:ln>
            <a:noFill/>
          </a:ln>
        </p:spPr>
        <p:txBody>
          <a:bodyPr spcFirstLastPara="1" wrap="square" lIns="91425" tIns="91425" rIns="91425" bIns="91425" anchor="ctr" anchorCtr="0">
            <a:noAutofit/>
          </a:bodyPr>
          <a:lstStyle/>
          <a:p>
            <a:pPr>
              <a:buSzPts val="2200"/>
            </a:pPr>
            <a:r>
              <a:rPr lang="en-GB" sz="1200" b="1" dirty="0" err="1">
                <a:solidFill>
                  <a:srgbClr val="FF0000"/>
                </a:solidFill>
                <a:highlight>
                  <a:srgbClr val="FF003B"/>
                </a:highlight>
                <a:cs typeface="Calibri Light"/>
              </a:rPr>
              <a:t>i</a:t>
            </a:r>
            <a:r>
              <a:rPr lang="en-GB" sz="2400" b="1" dirty="0" err="1">
                <a:solidFill>
                  <a:schemeClr val="bg1"/>
                </a:solidFill>
                <a:highlight>
                  <a:srgbClr val="FF003B"/>
                </a:highlight>
                <a:cs typeface="Calibri Light"/>
              </a:rPr>
              <a:t>TABLE</a:t>
            </a:r>
            <a:r>
              <a:rPr lang="en-GB" sz="2400" b="1" dirty="0">
                <a:solidFill>
                  <a:schemeClr val="bg1"/>
                </a:solidFill>
                <a:highlight>
                  <a:srgbClr val="FF003B"/>
                </a:highlight>
                <a:cs typeface="Calibri Light"/>
              </a:rPr>
              <a:t> OF </a:t>
            </a:r>
            <a:r>
              <a:rPr lang="en-GB" sz="2400" b="1" dirty="0" err="1">
                <a:solidFill>
                  <a:schemeClr val="bg1"/>
                </a:solidFill>
                <a:highlight>
                  <a:srgbClr val="FF003B"/>
                </a:highlight>
                <a:cs typeface="Calibri Light"/>
              </a:rPr>
              <a:t>CONTENTS</a:t>
            </a:r>
            <a:r>
              <a:rPr lang="en-GB" sz="1200" b="1" dirty="0" err="1">
                <a:solidFill>
                  <a:srgbClr val="FF0000"/>
                </a:solidFill>
                <a:highlight>
                  <a:srgbClr val="FF003B"/>
                </a:highlight>
                <a:cs typeface="Calibri Light"/>
              </a:rPr>
              <a:t>i</a:t>
            </a:r>
            <a:endParaRPr lang="en-GB" sz="2200" b="1" i="0" u="none" strike="noStrike" cap="none" dirty="0">
              <a:solidFill>
                <a:schemeClr val="bg1"/>
              </a:solidFill>
              <a:highlight>
                <a:srgbClr val="FF003B"/>
              </a:highlight>
              <a:latin typeface="Arial"/>
              <a:ea typeface="Arial"/>
            </a:endParaRPr>
          </a:p>
        </p:txBody>
      </p:sp>
      <p:sp>
        <p:nvSpPr>
          <p:cNvPr id="10" name="Google Shape;105;p3">
            <a:extLst>
              <a:ext uri="{FF2B5EF4-FFF2-40B4-BE49-F238E27FC236}">
                <a16:creationId xmlns:a16="http://schemas.microsoft.com/office/drawing/2014/main" id="{3E76A039-A23A-4496-BC80-D8C4FB4D03F2}"/>
              </a:ext>
            </a:extLst>
          </p:cNvPr>
          <p:cNvSpPr txBox="1"/>
          <p:nvPr/>
        </p:nvSpPr>
        <p:spPr>
          <a:xfrm>
            <a:off x="344769" y="1406152"/>
            <a:ext cx="11494805" cy="4478109"/>
          </a:xfrm>
          <a:prstGeom prst="rect">
            <a:avLst/>
          </a:prstGeom>
          <a:noFill/>
          <a:ln>
            <a:noFill/>
          </a:ln>
        </p:spPr>
        <p:txBody>
          <a:bodyPr spcFirstLastPara="1" wrap="square" lIns="91425" tIns="45700" rIns="91425" bIns="45700" anchor="t" anchorCtr="0">
            <a:spAutoFit/>
          </a:bodyPr>
          <a:lstStyle/>
          <a:p>
            <a:r>
              <a:rPr lang="en-GB" sz="1500" b="1" u="sng" dirty="0">
                <a:solidFill>
                  <a:schemeClr val="accent1">
                    <a:lumMod val="50000"/>
                  </a:schemeClr>
                </a:solidFill>
                <a:cs typeface="Calibri" panose="020F0502020204030204"/>
              </a:rPr>
              <a:t>TITLE </a:t>
            </a:r>
            <a:r>
              <a:rPr lang="en-GB" sz="1500" dirty="0">
                <a:solidFill>
                  <a:schemeClr val="accent1">
                    <a:lumMod val="50000"/>
                  </a:schemeClr>
                </a:solidFill>
                <a:cs typeface="Calibri" panose="020F0502020204030204"/>
              </a:rPr>
              <a:t>										      	</a:t>
            </a:r>
            <a:r>
              <a:rPr lang="en-GB" sz="1500" b="1" u="sng" dirty="0">
                <a:solidFill>
                  <a:schemeClr val="accent1">
                    <a:lumMod val="50000"/>
                  </a:schemeClr>
                </a:solidFill>
                <a:cs typeface="Calibri" panose="020F0502020204030204"/>
              </a:rPr>
              <a:t>PAGES</a:t>
            </a:r>
          </a:p>
          <a:p>
            <a:pPr algn="just"/>
            <a:r>
              <a:rPr lang="en-GB" sz="1500" b="1" dirty="0">
                <a:solidFill>
                  <a:schemeClr val="accent1">
                    <a:lumMod val="50000"/>
                  </a:schemeClr>
                </a:solidFill>
                <a:cs typeface="Calibri" panose="020F0502020204030204"/>
              </a:rPr>
              <a:t>1.0 VAT Overview – Moving Goods from GB to EU Member States...................................................................................6-14 </a:t>
            </a:r>
          </a:p>
          <a:p>
            <a:pPr lvl="3" algn="just"/>
            <a:r>
              <a:rPr lang="en-GB" sz="1500" dirty="0">
                <a:solidFill>
                  <a:schemeClr val="accent1">
                    <a:lumMod val="50000"/>
                  </a:schemeClr>
                </a:solidFill>
                <a:cs typeface="Calibri" panose="020F0502020204030204"/>
              </a:rPr>
              <a:t>	1.1 GB and the EU……………………………………………………….........................................................................7-8</a:t>
            </a:r>
          </a:p>
          <a:p>
            <a:pPr lvl="3" algn="just"/>
            <a:r>
              <a:rPr lang="en-GB" sz="1500" dirty="0">
                <a:solidFill>
                  <a:schemeClr val="accent1">
                    <a:lumMod val="50000"/>
                  </a:schemeClr>
                </a:solidFill>
                <a:cs typeface="Calibri" panose="020F0502020204030204"/>
              </a:rPr>
              <a:t>	1.2 VAT Registration ……………………………………………………………………………………………………..…….9</a:t>
            </a:r>
          </a:p>
          <a:p>
            <a:pPr lvl="3" algn="just"/>
            <a:r>
              <a:rPr lang="en-GB" sz="1500" dirty="0">
                <a:solidFill>
                  <a:schemeClr val="accent1">
                    <a:lumMod val="50000"/>
                  </a:schemeClr>
                </a:solidFill>
                <a:cs typeface="Calibri" panose="020F0502020204030204"/>
              </a:rPr>
              <a:t>	1.3 VAT Rates and Rules for Imports of Goods………………………………….…………………………………….…...10 </a:t>
            </a:r>
          </a:p>
          <a:p>
            <a:pPr lvl="3" algn="just"/>
            <a:r>
              <a:rPr lang="en-GB" sz="1500" dirty="0">
                <a:solidFill>
                  <a:schemeClr val="accent1">
                    <a:lumMod val="50000"/>
                  </a:schemeClr>
                </a:solidFill>
                <a:cs typeface="Calibri" panose="020F0502020204030204"/>
              </a:rPr>
              <a:t>	1.4 VAT Refunds………………………………………………………………………...........….........................................11</a:t>
            </a:r>
            <a:endParaRPr lang="en-GB" dirty="0">
              <a:solidFill>
                <a:schemeClr val="accent1">
                  <a:lumMod val="50000"/>
                </a:schemeClr>
              </a:solidFill>
            </a:endParaRPr>
          </a:p>
          <a:p>
            <a:pPr lvl="3" algn="just"/>
            <a:r>
              <a:rPr lang="en-GB" sz="1500" dirty="0">
                <a:solidFill>
                  <a:schemeClr val="accent1">
                    <a:lumMod val="50000"/>
                  </a:schemeClr>
                </a:solidFill>
                <a:cs typeface="Calibri" panose="020F0502020204030204"/>
              </a:rPr>
              <a:t>	1.5 Low Value Consignment Relief………………………………………………........... ………………...........……..…...12</a:t>
            </a:r>
          </a:p>
          <a:p>
            <a:pPr lvl="3" algn="just"/>
            <a:r>
              <a:rPr lang="en-GB" sz="1500" dirty="0">
                <a:solidFill>
                  <a:schemeClr val="accent1">
                    <a:lumMod val="50000"/>
                  </a:schemeClr>
                </a:solidFill>
                <a:cs typeface="Calibri" panose="020F0502020204030204"/>
              </a:rPr>
              <a:t>	1.6 Returned Goods Relief………………………………………………………………...........……………............……...13</a:t>
            </a:r>
          </a:p>
          <a:p>
            <a:pPr lvl="3" algn="just"/>
            <a:r>
              <a:rPr lang="en-GB" sz="1500" dirty="0">
                <a:solidFill>
                  <a:schemeClr val="accent1">
                    <a:lumMod val="50000"/>
                  </a:schemeClr>
                </a:solidFill>
                <a:cs typeface="Calibri" panose="020F0502020204030204"/>
              </a:rPr>
              <a:t>	1.7 Fiscal Representative……………………………………………………………...........………………...........….….....14</a:t>
            </a:r>
          </a:p>
          <a:p>
            <a:pPr lvl="3" algn="just"/>
            <a:r>
              <a:rPr lang="en-GB" sz="1500" b="1" dirty="0">
                <a:solidFill>
                  <a:schemeClr val="accent1">
                    <a:lumMod val="50000"/>
                  </a:schemeClr>
                </a:solidFill>
                <a:cs typeface="Calibri" panose="020F0502020204030204"/>
              </a:rPr>
              <a:t>2.0 Moving Goods from GB to EU – Belgium............................………………...……………….............................................16-21</a:t>
            </a:r>
          </a:p>
          <a:p>
            <a:pPr lvl="3" algn="just"/>
            <a:r>
              <a:rPr lang="en-GB" sz="1500" dirty="0">
                <a:solidFill>
                  <a:schemeClr val="accent1">
                    <a:lumMod val="50000"/>
                  </a:schemeClr>
                </a:solidFill>
                <a:cs typeface="Calibri" panose="020F0502020204030204"/>
              </a:rPr>
              <a:t>	2.0 Overview – Belgium…………....……………………………………………………………........... ………………........16</a:t>
            </a:r>
          </a:p>
          <a:p>
            <a:pPr lvl="3" algn="just"/>
            <a:r>
              <a:rPr lang="en-GB" sz="1500" dirty="0">
                <a:solidFill>
                  <a:schemeClr val="accent1">
                    <a:lumMod val="50000"/>
                  </a:schemeClr>
                </a:solidFill>
                <a:cs typeface="Calibri" panose="020F0502020204030204"/>
              </a:rPr>
              <a:t>	2.1 VAT Registration………………........... ………………........... ………………........... ………………..........................17</a:t>
            </a:r>
          </a:p>
          <a:p>
            <a:pPr lvl="3" algn="just"/>
            <a:r>
              <a:rPr lang="en-GB" sz="1500" dirty="0">
                <a:solidFill>
                  <a:schemeClr val="accent1">
                    <a:lumMod val="50000"/>
                  </a:schemeClr>
                </a:solidFill>
                <a:cs typeface="Calibri" panose="020F0502020204030204"/>
              </a:rPr>
              <a:t>	2.2 VAT Rates………………........... ………………........... ………………........... ………………........... ………...…......18</a:t>
            </a:r>
          </a:p>
          <a:p>
            <a:pPr lvl="3" algn="just"/>
            <a:r>
              <a:rPr lang="en-GB" sz="1500" dirty="0">
                <a:solidFill>
                  <a:schemeClr val="accent1">
                    <a:lumMod val="50000"/>
                  </a:schemeClr>
                </a:solidFill>
                <a:cs typeface="Calibri" panose="020F0502020204030204"/>
              </a:rPr>
              <a:t>	2.3 VAT Refunds ………………........... ………………........... ………………........... ………………........... …...…...19-21</a:t>
            </a:r>
          </a:p>
          <a:p>
            <a:pPr lvl="3" algn="just"/>
            <a:r>
              <a:rPr lang="en-GB" sz="1500" dirty="0">
                <a:solidFill>
                  <a:schemeClr val="accent1">
                    <a:lumMod val="50000"/>
                  </a:schemeClr>
                </a:solidFill>
                <a:cs typeface="Calibri" panose="020F0502020204030204"/>
              </a:rPr>
              <a:t>	</a:t>
            </a:r>
          </a:p>
          <a:p>
            <a:pPr lvl="3"/>
            <a:endParaRPr lang="en-GB" sz="2000" dirty="0">
              <a:solidFill>
                <a:schemeClr val="accent1">
                  <a:lumMod val="50000"/>
                </a:schemeClr>
              </a:solidFill>
              <a:cs typeface="Calibri" panose="020F0502020204030204"/>
            </a:endParaRPr>
          </a:p>
          <a:p>
            <a:pPr lvl="3"/>
            <a:endParaRPr lang="en-GB" sz="2000" dirty="0">
              <a:solidFill>
                <a:schemeClr val="accent1">
                  <a:lumMod val="50000"/>
                </a:schemeClr>
              </a:solidFill>
              <a:cs typeface="Calibri" panose="020F0502020204030204"/>
            </a:endParaRPr>
          </a:p>
          <a:p>
            <a:pPr lvl="3"/>
            <a:endParaRPr lang="en-GB" sz="2000" dirty="0">
              <a:solidFill>
                <a:schemeClr val="accent1">
                  <a:lumMod val="50000"/>
                </a:schemeClr>
              </a:solidFill>
              <a:cs typeface="Calibri" panose="020F0502020204030204"/>
            </a:endParaRPr>
          </a:p>
        </p:txBody>
      </p:sp>
      <p:sp>
        <p:nvSpPr>
          <p:cNvPr id="8" name="TextBox 7">
            <a:extLst>
              <a:ext uri="{FF2B5EF4-FFF2-40B4-BE49-F238E27FC236}">
                <a16:creationId xmlns:a16="http://schemas.microsoft.com/office/drawing/2014/main" id="{B7F523C2-48BF-4782-BD89-67A112173743}"/>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14816426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838200" y="2832625"/>
            <a:ext cx="10515600" cy="1094100"/>
          </a:xfrm>
          <a:prstGeom prst="rect">
            <a:avLst/>
          </a:prstGeom>
          <a:noFill/>
          <a:ln>
            <a:noFill/>
          </a:ln>
        </p:spPr>
        <p:txBody>
          <a:bodyPr spcFirstLastPara="1" wrap="square" lIns="91425" tIns="45700" rIns="91425" bIns="45700" anchor="b" anchorCtr="0">
            <a:normAutofit fontScale="90000"/>
          </a:bodyPr>
          <a:lstStyle/>
          <a:p>
            <a:pPr algn="ctr"/>
            <a:r>
              <a:rPr lang="en-GB" sz="5400" b="1">
                <a:solidFill>
                  <a:schemeClr val="bg1"/>
                </a:solidFill>
              </a:rPr>
              <a:t>VAT OVERVIEW</a:t>
            </a:r>
            <a:br>
              <a:rPr lang="en-GB" sz="5400" b="1">
                <a:solidFill>
                  <a:schemeClr val="bg1"/>
                </a:solidFill>
              </a:rPr>
            </a:br>
            <a:r>
              <a:rPr lang="en-GB" sz="5400" b="1">
                <a:solidFill>
                  <a:schemeClr val="bg1"/>
                </a:solidFill>
              </a:rPr>
              <a:t>MOVING GOODS FROM GB TO EU MEMBER STATES</a:t>
            </a:r>
            <a:endParaRPr lang="en-GB" sz="5400" b="1">
              <a:solidFill>
                <a:schemeClr val="bg1"/>
              </a:solidFill>
              <a:cs typeface="Calibri"/>
            </a:endParaRPr>
          </a:p>
        </p:txBody>
      </p:sp>
      <p:pic>
        <p:nvPicPr>
          <p:cNvPr id="114" name="Google Shape;114;p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632342" y="172752"/>
            <a:ext cx="1430215" cy="1280098"/>
          </a:xfrm>
          <a:prstGeom prst="rect">
            <a:avLst/>
          </a:prstGeom>
          <a:noFill/>
          <a:ln>
            <a:noFill/>
          </a:ln>
        </p:spPr>
      </p:pic>
      <p:pic>
        <p:nvPicPr>
          <p:cNvPr id="115" name="Google Shape;115;p7" descr="A picture containing text&#10;&#10;Description automatically generated"/>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0514171" y="5557850"/>
            <a:ext cx="1344255" cy="977650"/>
          </a:xfrm>
          <a:prstGeom prst="rect">
            <a:avLst/>
          </a:prstGeom>
          <a:noFill/>
          <a:ln>
            <a:noFill/>
          </a:ln>
        </p:spPr>
      </p:pic>
      <p:pic>
        <p:nvPicPr>
          <p:cNvPr id="116" name="Google Shape;116;p7" descr="A picture containing graphical user interface&#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34511" y="340169"/>
            <a:ext cx="1945879" cy="977644"/>
          </a:xfrm>
          <a:prstGeom prst="rect">
            <a:avLst/>
          </a:prstGeom>
          <a:noFill/>
          <a:ln>
            <a:noFill/>
          </a:ln>
        </p:spPr>
      </p:pic>
    </p:spTree>
    <p:extLst>
      <p:ext uri="{BB962C8B-B14F-4D97-AF65-F5344CB8AC3E}">
        <p14:creationId xmlns:p14="http://schemas.microsoft.com/office/powerpoint/2010/main" val="148672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43792" y="1208600"/>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50520" y="1406152"/>
            <a:ext cx="11489054" cy="5632271"/>
          </a:xfrm>
          <a:prstGeom prst="rect">
            <a:avLst/>
          </a:prstGeom>
          <a:noFill/>
          <a:ln>
            <a:noFill/>
          </a:ln>
        </p:spPr>
        <p:txBody>
          <a:bodyPr spcFirstLastPara="1" wrap="square" lIns="91425" tIns="45700" rIns="91425" bIns="45700" anchor="t" anchorCtr="0">
            <a:spAutoFit/>
          </a:bodyPr>
          <a:lstStyle/>
          <a:p>
            <a:pPr marL="285750" indent="-285750">
              <a:lnSpc>
                <a:spcPct val="170000"/>
              </a:lnSpc>
              <a:buFont typeface="Arial" panose="020B0604020202020204" pitchFamily="34" charset="0"/>
              <a:buChar char="•"/>
            </a:pPr>
            <a:r>
              <a:rPr lang="en-GB" sz="2000" dirty="0">
                <a:solidFill>
                  <a:schemeClr val="accent1">
                    <a:lumMod val="50000"/>
                  </a:schemeClr>
                </a:solidFill>
                <a:cs typeface="Calibri" panose="020F0502020204030204"/>
              </a:rPr>
              <a:t>Under EU law, indirect taxes are broadly harmonised at EU level. </a:t>
            </a:r>
            <a:endParaRPr lang="en-US" sz="2000" dirty="0">
              <a:solidFill>
                <a:schemeClr val="accent1">
                  <a:lumMod val="50000"/>
                </a:schemeClr>
              </a:solidFill>
              <a:cs typeface="Calibri" panose="020F0502020204030204"/>
            </a:endParaRPr>
          </a:p>
          <a:p>
            <a:pPr marL="285750" indent="-285750">
              <a:lnSpc>
                <a:spcPct val="170000"/>
              </a:lnSpc>
              <a:buFont typeface="Arial" panose="020B0604020202020204" pitchFamily="34" charset="0"/>
              <a:buChar char="•"/>
            </a:pPr>
            <a:r>
              <a:rPr lang="en-GB" sz="2000" dirty="0">
                <a:solidFill>
                  <a:schemeClr val="accent1">
                    <a:lumMod val="50000"/>
                  </a:schemeClr>
                </a:solidFill>
                <a:cs typeface="Calibri" panose="020F0502020204030204"/>
              </a:rPr>
              <a:t>However, there may be different VAT rules and regulations across the 27 </a:t>
            </a:r>
            <a:r>
              <a:rPr lang="en-GB" sz="2000" dirty="0">
                <a:solidFill>
                  <a:schemeClr val="accent1">
                    <a:lumMod val="50000"/>
                  </a:schemeClr>
                </a:solidFill>
                <a:ea typeface="+mn-lt"/>
                <a:cs typeface="+mn-lt"/>
              </a:rPr>
              <a:t>EU Member States as they are able to apply VAT rules within the parameters of the EU VAT directive (Council Directive 2006/112/EC</a:t>
            </a:r>
            <a:r>
              <a:rPr lang="en-GB" sz="2000" dirty="0">
                <a:solidFill>
                  <a:schemeClr val="accent1">
                    <a:lumMod val="50000"/>
                  </a:schemeClr>
                </a:solidFill>
              </a:rPr>
              <a:t>)</a:t>
            </a:r>
            <a:r>
              <a:rPr lang="en-GB" sz="2000" dirty="0">
                <a:solidFill>
                  <a:schemeClr val="accent1">
                    <a:lumMod val="50000"/>
                  </a:schemeClr>
                </a:solidFill>
                <a:cs typeface="Calibri" panose="020F0502020204030204"/>
              </a:rPr>
              <a:t>. </a:t>
            </a:r>
          </a:p>
          <a:p>
            <a:pPr marL="285750" indent="-285750">
              <a:lnSpc>
                <a:spcPct val="170000"/>
              </a:lnSpc>
              <a:buFont typeface="Arial" panose="020B0604020202020204" pitchFamily="34" charset="0"/>
              <a:buChar char="•"/>
            </a:pPr>
            <a:r>
              <a:rPr lang="en-GB" sz="2000" dirty="0">
                <a:solidFill>
                  <a:schemeClr val="accent1">
                    <a:lumMod val="50000"/>
                  </a:schemeClr>
                </a:solidFill>
                <a:cs typeface="Calibri" panose="020F0502020204030204"/>
              </a:rPr>
              <a:t>Businesses exporting to the EU from GB should ensure they are aware of the </a:t>
            </a:r>
            <a:r>
              <a:rPr lang="en-GB" sz="2000" dirty="0">
                <a:solidFill>
                  <a:schemeClr val="accent1">
                    <a:lumMod val="50000"/>
                  </a:schemeClr>
                </a:solidFill>
                <a:ea typeface="+mn-lt"/>
                <a:cs typeface="+mn-lt"/>
              </a:rPr>
              <a:t>importing </a:t>
            </a:r>
            <a:r>
              <a:rPr lang="en-GB" sz="2000" dirty="0">
                <a:solidFill>
                  <a:schemeClr val="accent1">
                    <a:lumMod val="50000"/>
                  </a:schemeClr>
                </a:solidFill>
                <a:cs typeface="Calibri" panose="020F0502020204030204"/>
              </a:rPr>
              <a:t>requirements of the relevant EU Member State, as these may differ across individual </a:t>
            </a:r>
            <a:r>
              <a:rPr lang="en-GB" sz="2000" dirty="0">
                <a:solidFill>
                  <a:schemeClr val="accent1">
                    <a:lumMod val="50000"/>
                  </a:schemeClr>
                </a:solidFill>
                <a:ea typeface="+mn-lt"/>
                <a:cs typeface="+mn-lt"/>
              </a:rPr>
              <a:t>EU Member States</a:t>
            </a:r>
            <a:r>
              <a:rPr lang="en-GB" sz="2000" dirty="0">
                <a:solidFill>
                  <a:schemeClr val="accent1">
                    <a:lumMod val="50000"/>
                  </a:schemeClr>
                </a:solidFill>
                <a:cs typeface="Calibri" panose="020F0502020204030204"/>
              </a:rPr>
              <a:t>.</a:t>
            </a:r>
          </a:p>
          <a:p>
            <a:pPr marL="285750" indent="-285750">
              <a:lnSpc>
                <a:spcPct val="170000"/>
              </a:lnSpc>
              <a:spcAft>
                <a:spcPts val="1200"/>
              </a:spcAft>
              <a:buFont typeface="Arial" panose="020B0604020202020204" pitchFamily="34" charset="0"/>
              <a:buChar char="•"/>
            </a:pPr>
            <a:endParaRPr lang="en-GB" sz="2000" dirty="0">
              <a:solidFill>
                <a:schemeClr val="accent1">
                  <a:lumMod val="50000"/>
                </a:schemeClr>
              </a:solidFill>
              <a:cs typeface="Calibri" panose="020F0502020204030204"/>
            </a:endParaRPr>
          </a:p>
          <a:p>
            <a:pPr>
              <a:lnSpc>
                <a:spcPct val="170000"/>
              </a:lnSpc>
              <a:spcAft>
                <a:spcPts val="1200"/>
              </a:spcAft>
            </a:pPr>
            <a:endParaRPr lang="en-GB" sz="2000" b="1" dirty="0">
              <a:solidFill>
                <a:schemeClr val="accent1">
                  <a:lumMod val="50000"/>
                </a:schemeClr>
              </a:solidFill>
              <a:cs typeface="Calibri" panose="020F0502020204030204"/>
            </a:endParaRPr>
          </a:p>
          <a:p>
            <a:pPr>
              <a:lnSpc>
                <a:spcPct val="170000"/>
              </a:lnSpc>
            </a:pPr>
            <a:endParaRPr lang="en-GB" sz="2000" dirty="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7</a:t>
            </a:r>
          </a:p>
        </p:txBody>
      </p:sp>
      <p:sp>
        <p:nvSpPr>
          <p:cNvPr id="8" name="Google Shape;107;p3"/>
          <p:cNvSpPr txBox="1"/>
          <p:nvPr/>
        </p:nvSpPr>
        <p:spPr>
          <a:xfrm>
            <a:off x="338648" y="699800"/>
            <a:ext cx="5496095" cy="508800"/>
          </a:xfrm>
          <a:prstGeom prst="rect">
            <a:avLst/>
          </a:prstGeom>
          <a:noFill/>
          <a:ln>
            <a:noFill/>
          </a:ln>
        </p:spPr>
        <p:txBody>
          <a:bodyPr spcFirstLastPara="1" wrap="square" lIns="91425" tIns="91425" rIns="91425" bIns="91425" anchor="ctr" anchorCtr="0">
            <a:noAutofit/>
          </a:bodyPr>
          <a:lstStyle/>
          <a:p>
            <a:pPr>
              <a:buSzPts val="2200"/>
            </a:pPr>
            <a:r>
              <a:rPr lang="en-GB" sz="1200" b="1">
                <a:solidFill>
                  <a:srgbClr val="FF0000"/>
                </a:solidFill>
                <a:highlight>
                  <a:srgbClr val="FF003B"/>
                </a:highlight>
                <a:cs typeface="Calibri Light"/>
              </a:rPr>
              <a:t>i</a:t>
            </a:r>
            <a:r>
              <a:rPr lang="en-GB" sz="2400" b="1">
                <a:solidFill>
                  <a:schemeClr val="bg1"/>
                </a:solidFill>
                <a:highlight>
                  <a:srgbClr val="FF003B"/>
                </a:highlight>
                <a:cs typeface="Calibri Light"/>
              </a:rPr>
              <a:t>1.1 OVERVIEW – GB AND THE </a:t>
            </a:r>
            <a:r>
              <a:rPr lang="en-GB" sz="2400" b="1" err="1">
                <a:solidFill>
                  <a:schemeClr val="bg1"/>
                </a:solidFill>
                <a:highlight>
                  <a:srgbClr val="FF003B"/>
                </a:highlight>
                <a:cs typeface="Calibri Light"/>
              </a:rPr>
              <a:t>EU</a:t>
            </a:r>
            <a:r>
              <a:rPr lang="en-GB" sz="1200" b="1" err="1">
                <a:solidFill>
                  <a:srgbClr val="FF0000"/>
                </a:solidFill>
                <a:highlight>
                  <a:srgbClr val="FF003B"/>
                </a:highlight>
                <a:cs typeface="Calibri Light"/>
              </a:rPr>
              <a:t>i</a:t>
            </a:r>
            <a:endParaRPr lang="en-GB" sz="2200" b="1" i="0" u="none" strike="noStrike" cap="none">
              <a:solidFill>
                <a:schemeClr val="bg1"/>
              </a:solidFill>
              <a:highlight>
                <a:srgbClr val="FF003B"/>
              </a:highlight>
              <a:latin typeface="Arial"/>
              <a:ea typeface="Arial"/>
              <a:cs typeface="Arial"/>
            </a:endParaRPr>
          </a:p>
        </p:txBody>
      </p:sp>
      <p:sp>
        <p:nvSpPr>
          <p:cNvPr id="7" name="TextBox 6">
            <a:extLst>
              <a:ext uri="{FF2B5EF4-FFF2-40B4-BE49-F238E27FC236}">
                <a16:creationId xmlns:a16="http://schemas.microsoft.com/office/drawing/2014/main" id="{A4F9BB52-16FD-4DA7-9D23-8CC33827E3EB}"/>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363828011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170606"/>
          </a:xfrm>
          <a:prstGeom prst="rect">
            <a:avLst/>
          </a:prstGeom>
          <a:noFill/>
          <a:ln>
            <a:noFill/>
          </a:ln>
        </p:spPr>
        <p:txBody>
          <a:bodyPr spcFirstLastPara="1" wrap="square" lIns="91425" tIns="45700" rIns="91425" bIns="45700" anchor="t" anchorCtr="0">
            <a:spAutoFit/>
          </a:bodyPr>
          <a:lstStyle/>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cs typeface="Calibri"/>
              </a:rPr>
              <a:t>As of 1 January 2021, supplies of goods sent to customers within the EU by GB businesses are treated as exports from GB and are zero-rated for UK VAT, subject to the seller obtaining evidence of export.</a:t>
            </a:r>
            <a:r>
              <a:rPr lang="en-GB" sz="2000" dirty="0">
                <a:solidFill>
                  <a:schemeClr val="accent1">
                    <a:lumMod val="50000"/>
                  </a:schemeClr>
                </a:solidFill>
                <a:ea typeface="Calibri" panose="020F0502020204030204" pitchFamily="34" charset="0"/>
              </a:rPr>
              <a:t> </a:t>
            </a:r>
          </a:p>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Further guidance can be found here: </a:t>
            </a:r>
            <a:r>
              <a:rPr lang="en-GB" sz="2000" dirty="0">
                <a:solidFill>
                  <a:schemeClr val="accent1"/>
                </a:solidFill>
                <a:hlinkClick r:id="rId3">
                  <a:extLst>
                    <a:ext uri="{A12FA001-AC4F-418D-AE19-62706E023703}">
                      <ahyp:hlinkClr xmlns:ahyp="http://schemas.microsoft.com/office/drawing/2018/hyperlinkcolor" val="tx"/>
                    </a:ext>
                  </a:extLst>
                </a:hlinkClick>
              </a:rPr>
              <a:t>www.gov.uk/guidance/vat-exports-dispatches-and-supplying-goods-abroad</a:t>
            </a:r>
            <a:endParaRPr lang="en-GB" sz="2000" dirty="0">
              <a:solidFill>
                <a:schemeClr val="accent1"/>
              </a:solidFill>
              <a:ea typeface="Calibri" panose="020F0502020204030204" pitchFamily="34" charset="0"/>
            </a:endParaRPr>
          </a:p>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cs typeface="Calibri"/>
              </a:rPr>
              <a:t>On importation into the </a:t>
            </a:r>
            <a:r>
              <a:rPr lang="en-GB" sz="2000" dirty="0">
                <a:solidFill>
                  <a:schemeClr val="accent1">
                    <a:lumMod val="50000"/>
                  </a:schemeClr>
                </a:solidFill>
                <a:ea typeface="+mn-lt"/>
                <a:cs typeface="+mn-lt"/>
              </a:rPr>
              <a:t>EU</a:t>
            </a:r>
            <a:r>
              <a:rPr lang="en-GB" sz="2000" dirty="0">
                <a:solidFill>
                  <a:schemeClr val="accent1">
                    <a:lumMod val="50000"/>
                  </a:schemeClr>
                </a:solidFill>
                <a:ea typeface="Calibri" panose="020F0502020204030204" pitchFamily="34" charset="0"/>
                <a:cs typeface="Calibri"/>
              </a:rPr>
              <a:t>, goods may be subject to duties and import VAT. These are typically payable by the importer, unless alternative contractual arrangements have been agreed between the parties.  </a:t>
            </a:r>
          </a:p>
          <a:p>
            <a:pPr marL="285750" indent="-285750">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When importing goods into the EU, there are general rules that you need to follow. Individual Member States may also have their own VAT rules for imports. </a:t>
            </a:r>
          </a:p>
          <a:p>
            <a:pPr marL="285750" indent="-285750">
              <a:spcAft>
                <a:spcPts val="600"/>
              </a:spcAft>
              <a:buFont typeface="Arial" panose="020B0604020202020204" pitchFamily="34" charset="0"/>
              <a:buChar char="•"/>
            </a:pPr>
            <a:r>
              <a:rPr lang="en-GB" sz="2000" dirty="0">
                <a:solidFill>
                  <a:schemeClr val="accent1">
                    <a:lumMod val="50000"/>
                  </a:schemeClr>
                </a:solidFill>
                <a:cs typeface="Calibri" panose="020F0502020204030204"/>
              </a:rPr>
              <a:t>I</a:t>
            </a:r>
            <a:r>
              <a:rPr lang="en-GB" sz="2000" b="1" dirty="0">
                <a:solidFill>
                  <a:schemeClr val="accent1">
                    <a:lumMod val="50000"/>
                  </a:schemeClr>
                </a:solidFill>
                <a:cs typeface="Calibri" panose="020F0502020204030204"/>
              </a:rPr>
              <a:t>mport VAT is usually due at the point of importation into the EU</a:t>
            </a:r>
            <a:r>
              <a:rPr lang="en-GB" sz="2000" dirty="0">
                <a:solidFill>
                  <a:schemeClr val="accent1">
                    <a:lumMod val="50000"/>
                  </a:schemeClr>
                </a:solidFill>
                <a:cs typeface="Calibri" panose="020F0502020204030204"/>
              </a:rPr>
              <a:t>, and charged by the customs authority in that Member State. This may not necessarily be the EU Member State of destination.</a:t>
            </a:r>
            <a:endParaRPr lang="en-GB" sz="2000" dirty="0">
              <a:solidFill>
                <a:schemeClr val="accent1">
                  <a:lumMod val="50000"/>
                </a:schemeClr>
              </a:solidFill>
              <a:ea typeface="Calibri" panose="020F0502020204030204" pitchFamily="34" charset="0"/>
            </a:endParaRPr>
          </a:p>
          <a:p>
            <a:pPr marL="285750" indent="-285750">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More information on EU VAT rules can be found here: </a:t>
            </a:r>
            <a:r>
              <a:rPr lang="en-GB" sz="2000" dirty="0">
                <a:solidFill>
                  <a:schemeClr val="accent1">
                    <a:lumMod val="50000"/>
                  </a:schemeClr>
                </a:solidFill>
                <a:ea typeface="Calibri" panose="020F0502020204030204" pitchFamily="34" charset="0"/>
                <a:hlinkClick r:id="rId4"/>
              </a:rPr>
              <a:t>https://europa.eu/youreurope/business/taxation/vat/vat-rules-rates/index_en.htm</a:t>
            </a:r>
            <a:endParaRPr lang="en-GB" sz="2000"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6" name="TextBox 5">
            <a:extLst>
              <a:ext uri="{FF2B5EF4-FFF2-40B4-BE49-F238E27FC236}">
                <a16:creationId xmlns:a16="http://schemas.microsoft.com/office/drawing/2014/main" id="{5429C87F-AA42-43CB-A07E-1644A7C10730}"/>
              </a:ext>
            </a:extLst>
          </p:cNvPr>
          <p:cNvSpPr txBox="1"/>
          <p:nvPr/>
        </p:nvSpPr>
        <p:spPr>
          <a:xfrm>
            <a:off x="11261124" y="304800"/>
            <a:ext cx="691979" cy="307777"/>
          </a:xfrm>
          <a:prstGeom prst="rect">
            <a:avLst/>
          </a:prstGeom>
          <a:noFill/>
        </p:spPr>
        <p:txBody>
          <a:bodyPr wrap="square" rtlCol="0">
            <a:spAutoFit/>
          </a:bodyPr>
          <a:lstStyle/>
          <a:p>
            <a:r>
              <a:rPr lang="en-GB"/>
              <a:t>8</a:t>
            </a:r>
          </a:p>
        </p:txBody>
      </p:sp>
      <p:sp>
        <p:nvSpPr>
          <p:cNvPr id="8" name="Google Shape;107;p3"/>
          <p:cNvSpPr txBox="1"/>
          <p:nvPr/>
        </p:nvSpPr>
        <p:spPr>
          <a:xfrm>
            <a:off x="338649" y="699800"/>
            <a:ext cx="8138377" cy="508800"/>
          </a:xfrm>
          <a:prstGeom prst="rect">
            <a:avLst/>
          </a:prstGeom>
          <a:noFill/>
          <a:ln>
            <a:noFill/>
          </a:ln>
        </p:spPr>
        <p:txBody>
          <a:bodyPr spcFirstLastPara="1" wrap="square" lIns="91425" tIns="91425" rIns="91425" bIns="91425" anchor="ctr" anchorCtr="0">
            <a:noAutofit/>
          </a:bodyPr>
          <a:lstStyle/>
          <a:p>
            <a:pPr>
              <a:buSzPts val="2200"/>
            </a:pPr>
            <a:r>
              <a:rPr lang="en-GB" sz="1200" b="1">
                <a:solidFill>
                  <a:srgbClr val="FF0000"/>
                </a:solidFill>
                <a:highlight>
                  <a:srgbClr val="FF003B"/>
                </a:highlight>
              </a:rPr>
              <a:t>i</a:t>
            </a:r>
            <a:r>
              <a:rPr lang="en-GB" sz="2400" b="1">
                <a:solidFill>
                  <a:schemeClr val="bg1"/>
                </a:solidFill>
                <a:highlight>
                  <a:srgbClr val="FF003B"/>
                </a:highlight>
              </a:rPr>
              <a:t>1.1 OVERVIEW – GB AND THE EU </a:t>
            </a:r>
            <a:r>
              <a:rPr lang="en-GB" sz="2400" b="1" err="1">
                <a:solidFill>
                  <a:schemeClr val="bg1"/>
                </a:solidFill>
                <a:highlight>
                  <a:srgbClr val="FF003B"/>
                </a:highlight>
              </a:rPr>
              <a:t>CONTINUED</a:t>
            </a:r>
            <a:r>
              <a:rPr lang="en-GB" sz="1200" b="1" err="1">
                <a:solidFill>
                  <a:srgbClr val="FF0000"/>
                </a:solidFill>
                <a:highlight>
                  <a:srgbClr val="FF003B"/>
                </a:highlight>
              </a:rPr>
              <a:t>i</a:t>
            </a:r>
            <a:endParaRPr sz="1200" b="1" i="0" u="none" strike="noStrike" cap="none">
              <a:solidFill>
                <a:srgbClr val="FF0000"/>
              </a:solidFill>
              <a:highlight>
                <a:srgbClr val="FF003B"/>
              </a:highlight>
              <a:latin typeface="Arial"/>
              <a:ea typeface="Arial"/>
              <a:cs typeface="Arial"/>
              <a:sym typeface="Arial"/>
            </a:endParaRPr>
          </a:p>
        </p:txBody>
      </p:sp>
      <p:sp>
        <p:nvSpPr>
          <p:cNvPr id="9" name="TextBox 8">
            <a:extLst>
              <a:ext uri="{FF2B5EF4-FFF2-40B4-BE49-F238E27FC236}">
                <a16:creationId xmlns:a16="http://schemas.microsoft.com/office/drawing/2014/main" id="{565E2377-E91E-49E2-AA70-2C60EF42D6B4}"/>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204573174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8597" y="1406152"/>
            <a:ext cx="11494805" cy="5970825"/>
          </a:xfrm>
          <a:prstGeom prst="rect">
            <a:avLst/>
          </a:prstGeom>
          <a:noFill/>
          <a:ln>
            <a:noFill/>
          </a:ln>
        </p:spPr>
        <p:txBody>
          <a:bodyPr spcFirstLastPara="1" wrap="square" lIns="91425" tIns="45700" rIns="91425" bIns="45700" anchor="t" anchorCtr="0">
            <a:spAutoFit/>
          </a:bodyPr>
          <a:lstStyle/>
          <a:p>
            <a:pPr>
              <a:lnSpc>
                <a:spcPct val="120000"/>
              </a:lnSpc>
              <a:spcAft>
                <a:spcPts val="600"/>
              </a:spcAft>
              <a:buNone/>
            </a:pPr>
            <a:r>
              <a:rPr lang="en-GB" sz="2000" b="1" dirty="0">
                <a:solidFill>
                  <a:schemeClr val="accent1">
                    <a:lumMod val="50000"/>
                  </a:schemeClr>
                </a:solidFill>
                <a:ea typeface="+mn-lt"/>
                <a:cs typeface="+mn-lt"/>
              </a:rPr>
              <a:t>DO I NEED TO REGISTER FOR VAT?</a:t>
            </a:r>
          </a:p>
          <a:p>
            <a:pPr>
              <a:lnSpc>
                <a:spcPct val="120000"/>
              </a:lnSpc>
              <a:spcAft>
                <a:spcPts val="600"/>
              </a:spcAft>
              <a:buNone/>
            </a:pPr>
            <a:r>
              <a:rPr lang="en-GB" sz="2000" dirty="0">
                <a:solidFill>
                  <a:schemeClr val="accent1">
                    <a:lumMod val="50000"/>
                  </a:schemeClr>
                </a:solidFill>
                <a:ea typeface="+mn-lt"/>
                <a:cs typeface="+mn-lt"/>
              </a:rPr>
              <a:t>As a GB business, you may be required to register for VAT in the EU, if</a:t>
            </a:r>
            <a:r>
              <a:rPr lang="en-GB" sz="2000" dirty="0">
                <a:solidFill>
                  <a:srgbClr val="FF0000"/>
                </a:solidFill>
                <a:ea typeface="+mn-lt"/>
                <a:cs typeface="+mn-lt"/>
              </a:rPr>
              <a:t> </a:t>
            </a:r>
            <a:r>
              <a:rPr lang="en-GB" sz="2000" dirty="0">
                <a:solidFill>
                  <a:schemeClr val="accent1">
                    <a:lumMod val="50000"/>
                  </a:schemeClr>
                </a:solidFill>
                <a:ea typeface="+mn-lt"/>
                <a:cs typeface="+mn-lt"/>
              </a:rPr>
              <a:t>you are: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making taxable supplies from and/or to an EU Member State;</a:t>
            </a:r>
            <a:endParaRPr lang="en-GB" sz="2000" dirty="0">
              <a:solidFill>
                <a:schemeClr val="accent1">
                  <a:lumMod val="50000"/>
                </a:schemeClr>
              </a:solidFill>
              <a:cs typeface="Calibri"/>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importing goods into an EU Member State;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holding goods in warehouses or consignment stock in EU Member States for customers, or</a:t>
            </a:r>
            <a:endParaRPr lang="en-GB" sz="2000" dirty="0">
              <a:solidFill>
                <a:schemeClr val="accent1">
                  <a:lumMod val="50000"/>
                </a:schemeClr>
              </a:solidFill>
              <a:cs typeface="Calibri"/>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supplying and installing equipment in an EU Member State.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More information about VAT registration in EU Member States, can be found here: </a:t>
            </a:r>
            <a:r>
              <a:rPr lang="en-GB" sz="2000" dirty="0">
                <a:solidFill>
                  <a:schemeClr val="accent1"/>
                </a:solidFill>
                <a:ea typeface="+mn-lt"/>
                <a:cs typeface="+mn-lt"/>
                <a:hlinkClick r:id="rId3">
                  <a:extLst>
                    <a:ext uri="{A12FA001-AC4F-418D-AE19-62706E023703}">
                      <ahyp:hlinkClr xmlns:ahyp="http://schemas.microsoft.com/office/drawing/2018/hyperlinkcolor" val="tx"/>
                    </a:ext>
                  </a:extLst>
                </a:hlinkClick>
              </a:rPr>
              <a:t>europa.eu/</a:t>
            </a:r>
            <a:r>
              <a:rPr lang="en-GB" sz="2000" dirty="0" err="1">
                <a:solidFill>
                  <a:schemeClr val="accent1"/>
                </a:solidFill>
                <a:ea typeface="+mn-lt"/>
                <a:cs typeface="+mn-lt"/>
                <a:hlinkClick r:id="rId3">
                  <a:extLst>
                    <a:ext uri="{A12FA001-AC4F-418D-AE19-62706E023703}">
                      <ahyp:hlinkClr xmlns:ahyp="http://schemas.microsoft.com/office/drawing/2018/hyperlinkcolor" val="tx"/>
                    </a:ext>
                  </a:extLst>
                </a:hlinkClick>
              </a:rPr>
              <a:t>youreurope</a:t>
            </a:r>
            <a:r>
              <a:rPr lang="en-GB" sz="2000" dirty="0">
                <a:solidFill>
                  <a:schemeClr val="accent1"/>
                </a:solidFill>
                <a:ea typeface="+mn-lt"/>
                <a:cs typeface="+mn-lt"/>
                <a:hlinkClick r:id="rId3">
                  <a:extLst>
                    <a:ext uri="{A12FA001-AC4F-418D-AE19-62706E023703}">
                      <ahyp:hlinkClr xmlns:ahyp="http://schemas.microsoft.com/office/drawing/2018/hyperlinkcolor" val="tx"/>
                    </a:ext>
                  </a:extLst>
                </a:hlinkClick>
              </a:rPr>
              <a:t>/business/taxation/vat/vat-exemptions/index_en.htm</a:t>
            </a:r>
            <a:endParaRPr lang="en-GB" sz="2000" dirty="0">
              <a:solidFill>
                <a:schemeClr val="accent1"/>
              </a:solidFill>
              <a:ea typeface="+mn-lt"/>
              <a:cs typeface="+mn-lt"/>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To find out how to file a VAT return online in an EU Member State, please see here: </a:t>
            </a:r>
            <a:r>
              <a:rPr lang="en-GB" sz="2000" dirty="0">
                <a:solidFill>
                  <a:schemeClr val="accent1"/>
                </a:solidFill>
                <a:ea typeface="+mn-lt"/>
                <a:cs typeface="+mn-lt"/>
                <a:hlinkClick r:id="rId4">
                  <a:extLst>
                    <a:ext uri="{A12FA001-AC4F-418D-AE19-62706E023703}">
                      <ahyp:hlinkClr xmlns:ahyp="http://schemas.microsoft.com/office/drawing/2018/hyperlinkcolor" val="tx"/>
                    </a:ext>
                  </a:extLst>
                </a:hlinkClick>
              </a:rPr>
              <a:t>europa.eu/</a:t>
            </a:r>
            <a:r>
              <a:rPr lang="en-GB" sz="2000" dirty="0" err="1">
                <a:solidFill>
                  <a:schemeClr val="accent1"/>
                </a:solidFill>
                <a:ea typeface="+mn-lt"/>
                <a:cs typeface="+mn-lt"/>
                <a:hlinkClick r:id="rId4">
                  <a:extLst>
                    <a:ext uri="{A12FA001-AC4F-418D-AE19-62706E023703}">
                      <ahyp:hlinkClr xmlns:ahyp="http://schemas.microsoft.com/office/drawing/2018/hyperlinkcolor" val="tx"/>
                    </a:ext>
                  </a:extLst>
                </a:hlinkClick>
              </a:rPr>
              <a:t>youreurope</a:t>
            </a:r>
            <a:r>
              <a:rPr lang="en-GB" sz="2000" dirty="0">
                <a:solidFill>
                  <a:schemeClr val="accent1"/>
                </a:solidFill>
                <a:ea typeface="+mn-lt"/>
                <a:cs typeface="+mn-lt"/>
                <a:hlinkClick r:id="rId4">
                  <a:extLst>
                    <a:ext uri="{A12FA001-AC4F-418D-AE19-62706E023703}">
                      <ahyp:hlinkClr xmlns:ahyp="http://schemas.microsoft.com/office/drawing/2018/hyperlinkcolor" val="tx"/>
                    </a:ext>
                  </a:extLst>
                </a:hlinkClick>
              </a:rPr>
              <a:t>/business/taxation/vat/vat-rules-rates/index_en.htm#shortcut-4</a:t>
            </a:r>
            <a:endParaRPr lang="en-GB" sz="2000" dirty="0">
              <a:solidFill>
                <a:schemeClr val="accent1"/>
              </a:solidFill>
              <a:ea typeface="+mn-lt"/>
              <a:cs typeface="+mn-lt"/>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dirty="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D3FE361F-EEC7-4271-9AAB-717961842EFF}"/>
              </a:ext>
            </a:extLst>
          </p:cNvPr>
          <p:cNvSpPr txBox="1"/>
          <p:nvPr/>
        </p:nvSpPr>
        <p:spPr>
          <a:xfrm>
            <a:off x="11261124" y="304800"/>
            <a:ext cx="691979" cy="307777"/>
          </a:xfrm>
          <a:prstGeom prst="rect">
            <a:avLst/>
          </a:prstGeom>
          <a:noFill/>
        </p:spPr>
        <p:txBody>
          <a:bodyPr wrap="square" rtlCol="0">
            <a:spAutoFit/>
          </a:bodyPr>
          <a:lstStyle/>
          <a:p>
            <a:r>
              <a:rPr lang="en-GB"/>
              <a:t>9</a:t>
            </a:r>
          </a:p>
        </p:txBody>
      </p:sp>
      <p:sp>
        <p:nvSpPr>
          <p:cNvPr id="8" name="Google Shape;107;p3"/>
          <p:cNvSpPr txBox="1"/>
          <p:nvPr/>
        </p:nvSpPr>
        <p:spPr>
          <a:xfrm>
            <a:off x="338649" y="699800"/>
            <a:ext cx="7737135"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cs typeface="Calibri Light"/>
              </a:rPr>
              <a:t>i</a:t>
            </a:r>
            <a:r>
              <a:rPr lang="en-GB" sz="2400" b="1">
                <a:solidFill>
                  <a:schemeClr val="bg1"/>
                </a:solidFill>
                <a:highlight>
                  <a:srgbClr val="FF003B"/>
                </a:highlight>
                <a:cs typeface="Calibri Light"/>
              </a:rPr>
              <a:t>1.2 OVERVIEW – VAT </a:t>
            </a:r>
            <a:r>
              <a:rPr lang="en-GB" sz="2400" b="1" err="1">
                <a:solidFill>
                  <a:schemeClr val="bg1"/>
                </a:solidFill>
                <a:highlight>
                  <a:srgbClr val="FF003B"/>
                </a:highlight>
                <a:cs typeface="Calibri Light"/>
              </a:rPr>
              <a:t>REGISTRATION</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endParaRPr>
          </a:p>
        </p:txBody>
      </p:sp>
      <p:sp>
        <p:nvSpPr>
          <p:cNvPr id="7" name="TextBox 6">
            <a:extLst>
              <a:ext uri="{FF2B5EF4-FFF2-40B4-BE49-F238E27FC236}">
                <a16:creationId xmlns:a16="http://schemas.microsoft.com/office/drawing/2014/main" id="{A16233CE-946A-4CE1-A176-0675049E4C89}"/>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p>
            <a:r>
              <a:rPr lang="en-GB" sz="1100" dirty="0"/>
              <a:t>Correct as of August 2021</a:t>
            </a:r>
          </a:p>
        </p:txBody>
      </p:sp>
    </p:spTree>
    <p:extLst>
      <p:ext uri="{BB962C8B-B14F-4D97-AF65-F5344CB8AC3E}">
        <p14:creationId xmlns:p14="http://schemas.microsoft.com/office/powerpoint/2010/main" val="640810213"/>
      </p:ext>
    </p:extLst>
  </p:cSld>
  <p:clrMapOvr>
    <a:masterClrMapping/>
  </p:clrMapOvr>
  <p:transition>
    <p:fade/>
  </p:transition>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4FAC16A72171347B32A910B6289254F" ma:contentTypeVersion="7" ma:contentTypeDescription="Create a new document." ma:contentTypeScope="" ma:versionID="efa4ff13b5d5351f8e845e845611c7fd">
  <xsd:schema xmlns:xsd="http://www.w3.org/2001/XMLSchema" xmlns:xs="http://www.w3.org/2001/XMLSchema" xmlns:p="http://schemas.microsoft.com/office/2006/metadata/properties" xmlns:ns3="a785ad58-1d57-4f8a-aa71-77170459bd0d" xmlns:ns4="abc0944a-19ae-48e2-b203-799fbca77f3e" xmlns:ns5="02731a58-3aa6-4a36-bdcd-bdd94ce68056" targetNamespace="http://schemas.microsoft.com/office/2006/metadata/properties" ma:root="true" ma:fieldsID="ab1f984bee1509c36d51e29e9d46d74f" ns3:_="" ns4:_="" ns5:_="">
    <xsd:import namespace="a785ad58-1d57-4f8a-aa71-77170459bd0d"/>
    <xsd:import namespace="abc0944a-19ae-48e2-b203-799fbca77f3e"/>
    <xsd:import namespace="02731a58-3aa6-4a36-bdcd-bdd94ce68056"/>
    <xsd:element name="properties">
      <xsd:complexType>
        <xsd:sequence>
          <xsd:element name="documentManagement">
            <xsd:complexType>
              <xsd:all>
                <xsd:element ref="ns3:SharedWithUsers" minOccurs="0"/>
                <xsd:element ref="ns4:MediaServiceMetadata" minOccurs="0"/>
                <xsd:element ref="ns4:MediaServiceFastMetadata"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bc0944a-19ae-48e2-b203-799fbca77f3e"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731a58-3aa6-4a36-bdcd-bdd94ce68056" elementFormDefault="qualified">
    <xsd:import namespace="http://schemas.microsoft.com/office/2006/documentManagement/types"/>
    <xsd:import namespace="http://schemas.microsoft.com/office/infopath/2007/PartnerControls"/>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E0646C-8B97-4686-9164-504BD4E587CA}">
  <ds:schemaRefs>
    <ds:schemaRef ds:uri="http://schemas.microsoft.com/sharepoint/v3/contenttype/forms"/>
  </ds:schemaRefs>
</ds:datastoreItem>
</file>

<file path=customXml/itemProps2.xml><?xml version="1.0" encoding="utf-8"?>
<ds:datastoreItem xmlns:ds="http://schemas.openxmlformats.org/officeDocument/2006/customXml" ds:itemID="{3AFB3E7E-3D5A-450E-A32D-7A3CB89A5C13}">
  <ds:schemaRefs>
    <ds:schemaRef ds:uri="http://purl.org/dc/elements/1.1/"/>
    <ds:schemaRef ds:uri="http://schemas.microsoft.com/office/2006/metadata/properties"/>
    <ds:schemaRef ds:uri="02731a58-3aa6-4a36-bdcd-bdd94ce68056"/>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abc0944a-19ae-48e2-b203-799fbca77f3e"/>
    <ds:schemaRef ds:uri="a785ad58-1d57-4f8a-aa71-77170459bd0d"/>
    <ds:schemaRef ds:uri="http://www.w3.org/XML/1998/namespace"/>
    <ds:schemaRef ds:uri="http://purl.org/dc/dcmitype/"/>
  </ds:schemaRefs>
</ds:datastoreItem>
</file>

<file path=customXml/itemProps3.xml><?xml version="1.0" encoding="utf-8"?>
<ds:datastoreItem xmlns:ds="http://schemas.openxmlformats.org/officeDocument/2006/customXml" ds:itemID="{C9E738C7-825C-4455-AA34-719E671B35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5ad58-1d57-4f8a-aa71-77170459bd0d"/>
    <ds:schemaRef ds:uri="abc0944a-19ae-48e2-b203-799fbca77f3e"/>
    <ds:schemaRef ds:uri="02731a58-3aa6-4a36-bdcd-bdd94ce680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237</TotalTime>
  <Words>3416</Words>
  <Application>Microsoft Macintosh PowerPoint</Application>
  <PresentationFormat>Widescreen</PresentationFormat>
  <Paragraphs>304</Paragraphs>
  <Slides>22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Arial,Sans-Serif</vt:lpstr>
      <vt:lpstr>Calibri</vt:lpstr>
      <vt:lpstr>Times New Roman</vt:lpstr>
      <vt:lpstr>Office Theme</vt:lpstr>
      <vt:lpstr>Office Theme</vt:lpstr>
      <vt:lpstr>VAT FOR GB BUSINESSES EXPORTING TO THE EU</vt:lpstr>
      <vt:lpstr>PowerPoint Presentation</vt:lpstr>
      <vt:lpstr>PowerPoint Presentation</vt:lpstr>
      <vt:lpstr>PowerPoint Presentation</vt:lpstr>
      <vt:lpstr>PowerPoint Presentation</vt:lpstr>
      <vt:lpstr>VAT OVERVIEW MOVING GOODS FROM GB TO EU MEMBER STATES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MOVING GOODS FROM GB TO EU: BELGIUM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dc:title>
  <dc:creator>O'Shea, Connor (Business Intelligence and Readiness)</dc:creator>
  <cp:lastModifiedBy>Malone, Eddie (Trade)</cp:lastModifiedBy>
  <cp:revision>47</cp:revision>
  <dcterms:created xsi:type="dcterms:W3CDTF">2020-10-29T15:53:08Z</dcterms:created>
  <dcterms:modified xsi:type="dcterms:W3CDTF">2021-09-15T10:06:21Z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62f585-b40f-4ab9-bafe-39150f03d124_Enabled">
    <vt:lpwstr>true</vt:lpwstr>
  </property>
  <property fmtid="{D5CDD505-2E9C-101B-9397-08002B2CF9AE}" pid="3" name="MSIP_Label_ba62f585-b40f-4ab9-bafe-39150f03d124_SetDate">
    <vt:lpwstr>2020-10-29T17:44:21Z</vt:lpwstr>
  </property>
  <property fmtid="{D5CDD505-2E9C-101B-9397-08002B2CF9AE}" pid="4" name="MSIP_Label_ba62f585-b40f-4ab9-bafe-39150f03d124_Method">
    <vt:lpwstr>Standard</vt:lpwstr>
  </property>
  <property fmtid="{D5CDD505-2E9C-101B-9397-08002B2CF9AE}" pid="5" name="MSIP_Label_ba62f585-b40f-4ab9-bafe-39150f03d124_Name">
    <vt:lpwstr>OFFICIAL</vt:lpwstr>
  </property>
  <property fmtid="{D5CDD505-2E9C-101B-9397-08002B2CF9AE}" pid="6" name="MSIP_Label_ba62f585-b40f-4ab9-bafe-39150f03d124_SiteId">
    <vt:lpwstr>cbac7005-02c1-43eb-b497-e6492d1b2dd8</vt:lpwstr>
  </property>
  <property fmtid="{D5CDD505-2E9C-101B-9397-08002B2CF9AE}" pid="7" name="MSIP_Label_ba62f585-b40f-4ab9-bafe-39150f03d124_ActionId">
    <vt:lpwstr>81446f8a-26e4-4d59-8e89-0000d57a84a2</vt:lpwstr>
  </property>
  <property fmtid="{D5CDD505-2E9C-101B-9397-08002B2CF9AE}" pid="8" name="MSIP_Label_ba62f585-b40f-4ab9-bafe-39150f03d124_ContentBits">
    <vt:lpwstr>0</vt:lpwstr>
  </property>
  <property fmtid="{D5CDD505-2E9C-101B-9397-08002B2CF9AE}" pid="9" name="Business Unit">
    <vt:lpwstr>1;#EU Exit BIRD|36d940aa-d363-420a-8b3d-d7998b440470</vt:lpwstr>
  </property>
  <property fmtid="{D5CDD505-2E9C-101B-9397-08002B2CF9AE}" pid="10" name="_dlc_DocIdItemGuid">
    <vt:lpwstr>e14e4d22-e830-4614-9245-9e04fa8a1339</vt:lpwstr>
  </property>
  <property fmtid="{D5CDD505-2E9C-101B-9397-08002B2CF9AE}" pid="11" name="MSIP_Label_f9af038e-07b4-4369-a678-c835687cb272_Enabled">
    <vt:lpwstr>true</vt:lpwstr>
  </property>
  <property fmtid="{D5CDD505-2E9C-101B-9397-08002B2CF9AE}" pid="12" name="MSIP_Label_f9af038e-07b4-4369-a678-c835687cb272_SetDate">
    <vt:lpwstr>2021-03-17T15:46:10Z</vt:lpwstr>
  </property>
  <property fmtid="{D5CDD505-2E9C-101B-9397-08002B2CF9AE}" pid="13" name="MSIP_Label_f9af038e-07b4-4369-a678-c835687cb272_Method">
    <vt:lpwstr>Standard</vt:lpwstr>
  </property>
  <property fmtid="{D5CDD505-2E9C-101B-9397-08002B2CF9AE}" pid="14" name="MSIP_Label_f9af038e-07b4-4369-a678-c835687cb272_Name">
    <vt:lpwstr>OFFICIAL</vt:lpwstr>
  </property>
  <property fmtid="{D5CDD505-2E9C-101B-9397-08002B2CF9AE}" pid="15" name="MSIP_Label_f9af038e-07b4-4369-a678-c835687cb272_SiteId">
    <vt:lpwstr>ac52f73c-fd1a-4a9a-8e7a-4a248f3139e1</vt:lpwstr>
  </property>
  <property fmtid="{D5CDD505-2E9C-101B-9397-08002B2CF9AE}" pid="16" name="MSIP_Label_f9af038e-07b4-4369-a678-c835687cb272_ActionId">
    <vt:lpwstr>2f79792b-9c5f-42b7-861b-316cd6c5ca99</vt:lpwstr>
  </property>
  <property fmtid="{D5CDD505-2E9C-101B-9397-08002B2CF9AE}" pid="17" name="MSIP_Label_f9af038e-07b4-4369-a678-c835687cb272_ContentBits">
    <vt:lpwstr>2</vt:lpwstr>
  </property>
  <property fmtid="{D5CDD505-2E9C-101B-9397-08002B2CF9AE}" pid="18" name="ContentTypeId">
    <vt:lpwstr>0x01010034FAC16A72171347B32A910B6289254F</vt:lpwstr>
  </property>
  <property fmtid="{D5CDD505-2E9C-101B-9397-08002B2CF9AE}" pid="19" name="MSIP_Label_c1c05e37-788c-4c59-b50e-5c98323c0a70_Enabled">
    <vt:lpwstr>true</vt:lpwstr>
  </property>
  <property fmtid="{D5CDD505-2E9C-101B-9397-08002B2CF9AE}" pid="20" name="MSIP_Label_c1c05e37-788c-4c59-b50e-5c98323c0a70_SetDate">
    <vt:lpwstr>2021-09-15T10:05:56Z</vt:lpwstr>
  </property>
  <property fmtid="{D5CDD505-2E9C-101B-9397-08002B2CF9AE}" pid="21" name="MSIP_Label_c1c05e37-788c-4c59-b50e-5c98323c0a70_Method">
    <vt:lpwstr>Privileged</vt:lpwstr>
  </property>
  <property fmtid="{D5CDD505-2E9C-101B-9397-08002B2CF9AE}" pid="22" name="MSIP_Label_c1c05e37-788c-4c59-b50e-5c98323c0a70_Name">
    <vt:lpwstr>OFFICIAL</vt:lpwstr>
  </property>
  <property fmtid="{D5CDD505-2E9C-101B-9397-08002B2CF9AE}" pid="23" name="MSIP_Label_c1c05e37-788c-4c59-b50e-5c98323c0a70_SiteId">
    <vt:lpwstr>8fa217ec-33aa-46fb-ad96-dfe68006bb86</vt:lpwstr>
  </property>
  <property fmtid="{D5CDD505-2E9C-101B-9397-08002B2CF9AE}" pid="24" name="MSIP_Label_c1c05e37-788c-4c59-b50e-5c98323c0a70_ActionId">
    <vt:lpwstr>4fcd6bfc-ad1e-4007-a382-bbe09dc3dad3</vt:lpwstr>
  </property>
  <property fmtid="{D5CDD505-2E9C-101B-9397-08002B2CF9AE}" pid="25" name="MSIP_Label_c1c05e37-788c-4c59-b50e-5c98323c0a70_ContentBits">
    <vt:lpwstr>0</vt:lpwstr>
  </property>
</Properties>
</file>